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2" d="100"/>
          <a:sy n="72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8646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7.png"/><Relationship Id="rId18" Type="http://schemas.openxmlformats.org/officeDocument/2006/relationships/image" Target="../media/image232.png"/><Relationship Id="rId26" Type="http://schemas.openxmlformats.org/officeDocument/2006/relationships/image" Target="../media/image240.png"/><Relationship Id="rId21" Type="http://schemas.openxmlformats.org/officeDocument/2006/relationships/image" Target="../media/image235.png"/><Relationship Id="rId34" Type="http://schemas.openxmlformats.org/officeDocument/2006/relationships/image" Target="../media/image247.png"/><Relationship Id="rId7" Type="http://schemas.openxmlformats.org/officeDocument/2006/relationships/image" Target="../media/image221.png"/><Relationship Id="rId12" Type="http://schemas.openxmlformats.org/officeDocument/2006/relationships/image" Target="../media/image226.png"/><Relationship Id="rId17" Type="http://schemas.openxmlformats.org/officeDocument/2006/relationships/image" Target="../media/image231.png"/><Relationship Id="rId25" Type="http://schemas.openxmlformats.org/officeDocument/2006/relationships/image" Target="../media/image239.png"/><Relationship Id="rId33" Type="http://schemas.openxmlformats.org/officeDocument/2006/relationships/image" Target="../media/image156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230.png"/><Relationship Id="rId20" Type="http://schemas.openxmlformats.org/officeDocument/2006/relationships/image" Target="../media/image234.png"/><Relationship Id="rId29" Type="http://schemas.openxmlformats.org/officeDocument/2006/relationships/image" Target="../media/image2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0.png"/><Relationship Id="rId11" Type="http://schemas.openxmlformats.org/officeDocument/2006/relationships/image" Target="../media/image225.png"/><Relationship Id="rId24" Type="http://schemas.openxmlformats.org/officeDocument/2006/relationships/image" Target="../media/image238.png"/><Relationship Id="rId32" Type="http://schemas.openxmlformats.org/officeDocument/2006/relationships/image" Target="../media/image246.png"/><Relationship Id="rId37" Type="http://schemas.openxmlformats.org/officeDocument/2006/relationships/image" Target="../media/image250.png"/><Relationship Id="rId5" Type="http://schemas.openxmlformats.org/officeDocument/2006/relationships/image" Target="../media/image219.png"/><Relationship Id="rId15" Type="http://schemas.openxmlformats.org/officeDocument/2006/relationships/image" Target="../media/image229.png"/><Relationship Id="rId23" Type="http://schemas.openxmlformats.org/officeDocument/2006/relationships/image" Target="../media/image237.png"/><Relationship Id="rId28" Type="http://schemas.openxmlformats.org/officeDocument/2006/relationships/image" Target="../media/image242.png"/><Relationship Id="rId36" Type="http://schemas.openxmlformats.org/officeDocument/2006/relationships/image" Target="../media/image249.png"/><Relationship Id="rId10" Type="http://schemas.openxmlformats.org/officeDocument/2006/relationships/image" Target="../media/image224.png"/><Relationship Id="rId19" Type="http://schemas.openxmlformats.org/officeDocument/2006/relationships/image" Target="../media/image233.png"/><Relationship Id="rId31" Type="http://schemas.openxmlformats.org/officeDocument/2006/relationships/image" Target="../media/image245.png"/><Relationship Id="rId4" Type="http://schemas.openxmlformats.org/officeDocument/2006/relationships/image" Target="../media/image19.png"/><Relationship Id="rId9" Type="http://schemas.openxmlformats.org/officeDocument/2006/relationships/image" Target="../media/image223.png"/><Relationship Id="rId14" Type="http://schemas.openxmlformats.org/officeDocument/2006/relationships/image" Target="../media/image228.png"/><Relationship Id="rId22" Type="http://schemas.openxmlformats.org/officeDocument/2006/relationships/image" Target="../media/image236.png"/><Relationship Id="rId27" Type="http://schemas.openxmlformats.org/officeDocument/2006/relationships/image" Target="../media/image241.png"/><Relationship Id="rId30" Type="http://schemas.openxmlformats.org/officeDocument/2006/relationships/image" Target="../media/image244.png"/><Relationship Id="rId35" Type="http://schemas.openxmlformats.org/officeDocument/2006/relationships/image" Target="../media/image248.png"/><Relationship Id="rId8" Type="http://schemas.openxmlformats.org/officeDocument/2006/relationships/image" Target="../media/image222.png"/><Relationship Id="rId3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257.png"/><Relationship Id="rId18" Type="http://schemas.openxmlformats.org/officeDocument/2006/relationships/image" Target="../media/image262.png"/><Relationship Id="rId3" Type="http://schemas.openxmlformats.org/officeDocument/2006/relationships/image" Target="../media/image251.png"/><Relationship Id="rId21" Type="http://schemas.openxmlformats.org/officeDocument/2006/relationships/image" Target="../media/image265.png"/><Relationship Id="rId7" Type="http://schemas.openxmlformats.org/officeDocument/2006/relationships/image" Target="../media/image22.png"/><Relationship Id="rId12" Type="http://schemas.openxmlformats.org/officeDocument/2006/relationships/image" Target="../media/image256.png"/><Relationship Id="rId17" Type="http://schemas.openxmlformats.org/officeDocument/2006/relationships/image" Target="../media/image261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260.png"/><Relationship Id="rId20" Type="http://schemas.openxmlformats.org/officeDocument/2006/relationships/image" Target="../media/image26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3.png"/><Relationship Id="rId11" Type="http://schemas.openxmlformats.org/officeDocument/2006/relationships/image" Target="../media/image255.png"/><Relationship Id="rId5" Type="http://schemas.openxmlformats.org/officeDocument/2006/relationships/image" Target="../media/image252.png"/><Relationship Id="rId15" Type="http://schemas.openxmlformats.org/officeDocument/2006/relationships/image" Target="../media/image259.png"/><Relationship Id="rId23" Type="http://schemas.openxmlformats.org/officeDocument/2006/relationships/image" Target="../media/image266.png"/><Relationship Id="rId10" Type="http://schemas.openxmlformats.org/officeDocument/2006/relationships/image" Target="../media/image254.png"/><Relationship Id="rId19" Type="http://schemas.openxmlformats.org/officeDocument/2006/relationships/image" Target="../media/image263.png"/><Relationship Id="rId4" Type="http://schemas.openxmlformats.org/officeDocument/2006/relationships/image" Target="../media/image19.png"/><Relationship Id="rId9" Type="http://schemas.openxmlformats.org/officeDocument/2006/relationships/image" Target="../media/image59.png"/><Relationship Id="rId14" Type="http://schemas.openxmlformats.org/officeDocument/2006/relationships/image" Target="../media/image258.png"/><Relationship Id="rId22" Type="http://schemas.openxmlformats.org/officeDocument/2006/relationships/image" Target="../media/image9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3" Type="http://schemas.openxmlformats.org/officeDocument/2006/relationships/image" Target="../media/image37.png"/><Relationship Id="rId21" Type="http://schemas.openxmlformats.org/officeDocument/2006/relationships/image" Target="../media/image54.png"/><Relationship Id="rId7" Type="http://schemas.openxmlformats.org/officeDocument/2006/relationships/image" Target="../media/image22.pn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11" Type="http://schemas.openxmlformats.org/officeDocument/2006/relationships/image" Target="../media/image44.png"/><Relationship Id="rId5" Type="http://schemas.openxmlformats.org/officeDocument/2006/relationships/image" Target="../media/image39.pn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19" Type="http://schemas.openxmlformats.org/officeDocument/2006/relationships/image" Target="../media/image52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Relationship Id="rId22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3.png"/><Relationship Id="rId18" Type="http://schemas.openxmlformats.org/officeDocument/2006/relationships/image" Target="../media/image68.png"/><Relationship Id="rId26" Type="http://schemas.openxmlformats.org/officeDocument/2006/relationships/image" Target="../media/image76.png"/><Relationship Id="rId39" Type="http://schemas.openxmlformats.org/officeDocument/2006/relationships/image" Target="../media/image89.png"/><Relationship Id="rId21" Type="http://schemas.openxmlformats.org/officeDocument/2006/relationships/image" Target="../media/image71.png"/><Relationship Id="rId34" Type="http://schemas.openxmlformats.org/officeDocument/2006/relationships/image" Target="../media/image84.png"/><Relationship Id="rId7" Type="http://schemas.openxmlformats.org/officeDocument/2006/relationships/image" Target="../media/image22.png"/><Relationship Id="rId12" Type="http://schemas.openxmlformats.org/officeDocument/2006/relationships/image" Target="../media/image62.png"/><Relationship Id="rId17" Type="http://schemas.openxmlformats.org/officeDocument/2006/relationships/image" Target="../media/image67.png"/><Relationship Id="rId25" Type="http://schemas.openxmlformats.org/officeDocument/2006/relationships/image" Target="../media/image75.png"/><Relationship Id="rId33" Type="http://schemas.openxmlformats.org/officeDocument/2006/relationships/image" Target="../media/image83.png"/><Relationship Id="rId38" Type="http://schemas.openxmlformats.org/officeDocument/2006/relationships/image" Target="../media/image88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66.png"/><Relationship Id="rId20" Type="http://schemas.openxmlformats.org/officeDocument/2006/relationships/image" Target="../media/image70.png"/><Relationship Id="rId29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11" Type="http://schemas.openxmlformats.org/officeDocument/2006/relationships/image" Target="../media/image61.png"/><Relationship Id="rId24" Type="http://schemas.openxmlformats.org/officeDocument/2006/relationships/image" Target="../media/image74.png"/><Relationship Id="rId32" Type="http://schemas.openxmlformats.org/officeDocument/2006/relationships/image" Target="../media/image82.png"/><Relationship Id="rId37" Type="http://schemas.openxmlformats.org/officeDocument/2006/relationships/image" Target="../media/image87.png"/><Relationship Id="rId40" Type="http://schemas.openxmlformats.org/officeDocument/2006/relationships/image" Target="../media/image90.png"/><Relationship Id="rId5" Type="http://schemas.openxmlformats.org/officeDocument/2006/relationships/image" Target="../media/image56.png"/><Relationship Id="rId15" Type="http://schemas.openxmlformats.org/officeDocument/2006/relationships/image" Target="../media/image65.png"/><Relationship Id="rId23" Type="http://schemas.openxmlformats.org/officeDocument/2006/relationships/image" Target="../media/image73.png"/><Relationship Id="rId28" Type="http://schemas.openxmlformats.org/officeDocument/2006/relationships/image" Target="../media/image78.png"/><Relationship Id="rId36" Type="http://schemas.openxmlformats.org/officeDocument/2006/relationships/image" Target="../media/image86.png"/><Relationship Id="rId10" Type="http://schemas.openxmlformats.org/officeDocument/2006/relationships/image" Target="../media/image60.png"/><Relationship Id="rId19" Type="http://schemas.openxmlformats.org/officeDocument/2006/relationships/image" Target="../media/image69.png"/><Relationship Id="rId31" Type="http://schemas.openxmlformats.org/officeDocument/2006/relationships/image" Target="../media/image81.png"/><Relationship Id="rId4" Type="http://schemas.openxmlformats.org/officeDocument/2006/relationships/image" Target="../media/image19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Relationship Id="rId22" Type="http://schemas.openxmlformats.org/officeDocument/2006/relationships/image" Target="../media/image72.png"/><Relationship Id="rId27" Type="http://schemas.openxmlformats.org/officeDocument/2006/relationships/image" Target="../media/image77.png"/><Relationship Id="rId30" Type="http://schemas.openxmlformats.org/officeDocument/2006/relationships/image" Target="../media/image80.png"/><Relationship Id="rId35" Type="http://schemas.openxmlformats.org/officeDocument/2006/relationships/image" Target="../media/image85.png"/><Relationship Id="rId8" Type="http://schemas.openxmlformats.org/officeDocument/2006/relationships/image" Target="../media/image58.png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image" Target="../media/image99.png"/><Relationship Id="rId18" Type="http://schemas.openxmlformats.org/officeDocument/2006/relationships/image" Target="../media/image104.png"/><Relationship Id="rId26" Type="http://schemas.openxmlformats.org/officeDocument/2006/relationships/image" Target="../media/image112.png"/><Relationship Id="rId3" Type="http://schemas.openxmlformats.org/officeDocument/2006/relationships/image" Target="../media/image91.png"/><Relationship Id="rId21" Type="http://schemas.openxmlformats.org/officeDocument/2006/relationships/image" Target="../media/image107.png"/><Relationship Id="rId7" Type="http://schemas.openxmlformats.org/officeDocument/2006/relationships/image" Target="../media/image22.png"/><Relationship Id="rId12" Type="http://schemas.openxmlformats.org/officeDocument/2006/relationships/image" Target="../media/image98.png"/><Relationship Id="rId17" Type="http://schemas.openxmlformats.org/officeDocument/2006/relationships/image" Target="../media/image103.png"/><Relationship Id="rId25" Type="http://schemas.openxmlformats.org/officeDocument/2006/relationships/image" Target="../media/image111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02.png"/><Relationship Id="rId20" Type="http://schemas.openxmlformats.org/officeDocument/2006/relationships/image" Target="../media/image10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3.png"/><Relationship Id="rId11" Type="http://schemas.openxmlformats.org/officeDocument/2006/relationships/image" Target="../media/image97.png"/><Relationship Id="rId24" Type="http://schemas.openxmlformats.org/officeDocument/2006/relationships/image" Target="../media/image110.png"/><Relationship Id="rId5" Type="http://schemas.openxmlformats.org/officeDocument/2006/relationships/image" Target="../media/image92.png"/><Relationship Id="rId15" Type="http://schemas.openxmlformats.org/officeDocument/2006/relationships/image" Target="../media/image101.png"/><Relationship Id="rId23" Type="http://schemas.openxmlformats.org/officeDocument/2006/relationships/image" Target="../media/image109.png"/><Relationship Id="rId10" Type="http://schemas.openxmlformats.org/officeDocument/2006/relationships/image" Target="../media/image96.png"/><Relationship Id="rId19" Type="http://schemas.openxmlformats.org/officeDocument/2006/relationships/image" Target="../media/image105.png"/><Relationship Id="rId4" Type="http://schemas.openxmlformats.org/officeDocument/2006/relationships/image" Target="../media/image19.png"/><Relationship Id="rId9" Type="http://schemas.openxmlformats.org/officeDocument/2006/relationships/image" Target="../media/image95.png"/><Relationship Id="rId14" Type="http://schemas.openxmlformats.org/officeDocument/2006/relationships/image" Target="../media/image100.png"/><Relationship Id="rId22" Type="http://schemas.openxmlformats.org/officeDocument/2006/relationships/image" Target="../media/image108.png"/><Relationship Id="rId27" Type="http://schemas.openxmlformats.org/officeDocument/2006/relationships/image" Target="../media/image1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13" Type="http://schemas.openxmlformats.org/officeDocument/2006/relationships/image" Target="../media/image122.png"/><Relationship Id="rId18" Type="http://schemas.openxmlformats.org/officeDocument/2006/relationships/image" Target="../media/image127.png"/><Relationship Id="rId26" Type="http://schemas.openxmlformats.org/officeDocument/2006/relationships/image" Target="../media/image135.png"/><Relationship Id="rId3" Type="http://schemas.openxmlformats.org/officeDocument/2006/relationships/image" Target="../media/image114.png"/><Relationship Id="rId21" Type="http://schemas.openxmlformats.org/officeDocument/2006/relationships/image" Target="../media/image130.png"/><Relationship Id="rId7" Type="http://schemas.openxmlformats.org/officeDocument/2006/relationships/image" Target="../media/image22.png"/><Relationship Id="rId12" Type="http://schemas.openxmlformats.org/officeDocument/2006/relationships/image" Target="../media/image121.png"/><Relationship Id="rId17" Type="http://schemas.openxmlformats.org/officeDocument/2006/relationships/image" Target="../media/image126.png"/><Relationship Id="rId25" Type="http://schemas.openxmlformats.org/officeDocument/2006/relationships/image" Target="../media/image134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25.png"/><Relationship Id="rId20" Type="http://schemas.openxmlformats.org/officeDocument/2006/relationships/image" Target="../media/image1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6.png"/><Relationship Id="rId11" Type="http://schemas.openxmlformats.org/officeDocument/2006/relationships/image" Target="../media/image120.png"/><Relationship Id="rId24" Type="http://schemas.openxmlformats.org/officeDocument/2006/relationships/image" Target="../media/image133.png"/><Relationship Id="rId5" Type="http://schemas.openxmlformats.org/officeDocument/2006/relationships/image" Target="../media/image115.png"/><Relationship Id="rId15" Type="http://schemas.openxmlformats.org/officeDocument/2006/relationships/image" Target="../media/image124.png"/><Relationship Id="rId23" Type="http://schemas.openxmlformats.org/officeDocument/2006/relationships/image" Target="../media/image132.png"/><Relationship Id="rId10" Type="http://schemas.openxmlformats.org/officeDocument/2006/relationships/image" Target="../media/image119.png"/><Relationship Id="rId19" Type="http://schemas.openxmlformats.org/officeDocument/2006/relationships/image" Target="../media/image128.png"/><Relationship Id="rId4" Type="http://schemas.openxmlformats.org/officeDocument/2006/relationships/image" Target="../media/image19.png"/><Relationship Id="rId9" Type="http://schemas.openxmlformats.org/officeDocument/2006/relationships/image" Target="../media/image118.png"/><Relationship Id="rId14" Type="http://schemas.openxmlformats.org/officeDocument/2006/relationships/image" Target="../media/image123.png"/><Relationship Id="rId22" Type="http://schemas.openxmlformats.org/officeDocument/2006/relationships/image" Target="../media/image131.png"/><Relationship Id="rId27" Type="http://schemas.openxmlformats.org/officeDocument/2006/relationships/image" Target="../media/image13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13" Type="http://schemas.openxmlformats.org/officeDocument/2006/relationships/image" Target="../media/image145.png"/><Relationship Id="rId18" Type="http://schemas.openxmlformats.org/officeDocument/2006/relationships/image" Target="../media/image150.png"/><Relationship Id="rId26" Type="http://schemas.openxmlformats.org/officeDocument/2006/relationships/image" Target="../media/image158.png"/><Relationship Id="rId3" Type="http://schemas.openxmlformats.org/officeDocument/2006/relationships/image" Target="../media/image137.png"/><Relationship Id="rId21" Type="http://schemas.openxmlformats.org/officeDocument/2006/relationships/image" Target="../media/image153.png"/><Relationship Id="rId7" Type="http://schemas.openxmlformats.org/officeDocument/2006/relationships/image" Target="../media/image22.png"/><Relationship Id="rId12" Type="http://schemas.openxmlformats.org/officeDocument/2006/relationships/image" Target="../media/image144.png"/><Relationship Id="rId17" Type="http://schemas.openxmlformats.org/officeDocument/2006/relationships/image" Target="../media/image149.png"/><Relationship Id="rId25" Type="http://schemas.openxmlformats.org/officeDocument/2006/relationships/image" Target="../media/image157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48.png"/><Relationship Id="rId20" Type="http://schemas.openxmlformats.org/officeDocument/2006/relationships/image" Target="../media/image1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9.png"/><Relationship Id="rId11" Type="http://schemas.openxmlformats.org/officeDocument/2006/relationships/image" Target="../media/image143.png"/><Relationship Id="rId24" Type="http://schemas.openxmlformats.org/officeDocument/2006/relationships/image" Target="../media/image156.png"/><Relationship Id="rId5" Type="http://schemas.openxmlformats.org/officeDocument/2006/relationships/image" Target="../media/image138.png"/><Relationship Id="rId15" Type="http://schemas.openxmlformats.org/officeDocument/2006/relationships/image" Target="../media/image147.png"/><Relationship Id="rId23" Type="http://schemas.openxmlformats.org/officeDocument/2006/relationships/image" Target="../media/image155.png"/><Relationship Id="rId28" Type="http://schemas.openxmlformats.org/officeDocument/2006/relationships/image" Target="../media/image160.png"/><Relationship Id="rId10" Type="http://schemas.openxmlformats.org/officeDocument/2006/relationships/image" Target="../media/image142.png"/><Relationship Id="rId19" Type="http://schemas.openxmlformats.org/officeDocument/2006/relationships/image" Target="../media/image151.png"/><Relationship Id="rId4" Type="http://schemas.openxmlformats.org/officeDocument/2006/relationships/image" Target="../media/image19.png"/><Relationship Id="rId9" Type="http://schemas.openxmlformats.org/officeDocument/2006/relationships/image" Target="../media/image141.png"/><Relationship Id="rId14" Type="http://schemas.openxmlformats.org/officeDocument/2006/relationships/image" Target="../media/image146.png"/><Relationship Id="rId22" Type="http://schemas.openxmlformats.org/officeDocument/2006/relationships/image" Target="../media/image154.png"/><Relationship Id="rId27" Type="http://schemas.openxmlformats.org/officeDocument/2006/relationships/image" Target="../media/image15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png"/><Relationship Id="rId13" Type="http://schemas.openxmlformats.org/officeDocument/2006/relationships/image" Target="../media/image170.png"/><Relationship Id="rId18" Type="http://schemas.openxmlformats.org/officeDocument/2006/relationships/image" Target="../media/image175.png"/><Relationship Id="rId26" Type="http://schemas.openxmlformats.org/officeDocument/2006/relationships/image" Target="../media/image183.png"/><Relationship Id="rId3" Type="http://schemas.openxmlformats.org/officeDocument/2006/relationships/image" Target="../media/image161.png"/><Relationship Id="rId21" Type="http://schemas.openxmlformats.org/officeDocument/2006/relationships/image" Target="../media/image178.png"/><Relationship Id="rId7" Type="http://schemas.openxmlformats.org/officeDocument/2006/relationships/image" Target="../media/image22.png"/><Relationship Id="rId12" Type="http://schemas.openxmlformats.org/officeDocument/2006/relationships/image" Target="../media/image169.png"/><Relationship Id="rId17" Type="http://schemas.openxmlformats.org/officeDocument/2006/relationships/image" Target="../media/image174.png"/><Relationship Id="rId25" Type="http://schemas.openxmlformats.org/officeDocument/2006/relationships/image" Target="../media/image182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73.png"/><Relationship Id="rId20" Type="http://schemas.openxmlformats.org/officeDocument/2006/relationships/image" Target="../media/image177.png"/><Relationship Id="rId29" Type="http://schemas.openxmlformats.org/officeDocument/2006/relationships/image" Target="../media/image18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4.png"/><Relationship Id="rId11" Type="http://schemas.openxmlformats.org/officeDocument/2006/relationships/image" Target="../media/image168.png"/><Relationship Id="rId24" Type="http://schemas.openxmlformats.org/officeDocument/2006/relationships/image" Target="../media/image181.png"/><Relationship Id="rId32" Type="http://schemas.openxmlformats.org/officeDocument/2006/relationships/image" Target="../media/image189.png"/><Relationship Id="rId5" Type="http://schemas.openxmlformats.org/officeDocument/2006/relationships/image" Target="../media/image163.png"/><Relationship Id="rId15" Type="http://schemas.openxmlformats.org/officeDocument/2006/relationships/image" Target="../media/image172.png"/><Relationship Id="rId23" Type="http://schemas.openxmlformats.org/officeDocument/2006/relationships/image" Target="../media/image180.png"/><Relationship Id="rId28" Type="http://schemas.openxmlformats.org/officeDocument/2006/relationships/image" Target="../media/image185.png"/><Relationship Id="rId10" Type="http://schemas.openxmlformats.org/officeDocument/2006/relationships/image" Target="../media/image167.png"/><Relationship Id="rId19" Type="http://schemas.openxmlformats.org/officeDocument/2006/relationships/image" Target="../media/image176.png"/><Relationship Id="rId31" Type="http://schemas.openxmlformats.org/officeDocument/2006/relationships/image" Target="../media/image188.png"/><Relationship Id="rId4" Type="http://schemas.openxmlformats.org/officeDocument/2006/relationships/image" Target="../media/image162.png"/><Relationship Id="rId9" Type="http://schemas.openxmlformats.org/officeDocument/2006/relationships/image" Target="../media/image166.png"/><Relationship Id="rId14" Type="http://schemas.openxmlformats.org/officeDocument/2006/relationships/image" Target="../media/image171.png"/><Relationship Id="rId22" Type="http://schemas.openxmlformats.org/officeDocument/2006/relationships/image" Target="../media/image179.png"/><Relationship Id="rId27" Type="http://schemas.openxmlformats.org/officeDocument/2006/relationships/image" Target="../media/image184.png"/><Relationship Id="rId30" Type="http://schemas.openxmlformats.org/officeDocument/2006/relationships/image" Target="../media/image187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8.png"/><Relationship Id="rId18" Type="http://schemas.openxmlformats.org/officeDocument/2006/relationships/image" Target="../media/image203.png"/><Relationship Id="rId26" Type="http://schemas.openxmlformats.org/officeDocument/2006/relationships/image" Target="../media/image211.png"/><Relationship Id="rId3" Type="http://schemas.openxmlformats.org/officeDocument/2006/relationships/image" Target="../media/image190.png"/><Relationship Id="rId21" Type="http://schemas.openxmlformats.org/officeDocument/2006/relationships/image" Target="../media/image206.png"/><Relationship Id="rId34" Type="http://schemas.openxmlformats.org/officeDocument/2006/relationships/image" Target="../media/image218.png"/><Relationship Id="rId7" Type="http://schemas.openxmlformats.org/officeDocument/2006/relationships/image" Target="../media/image22.png"/><Relationship Id="rId12" Type="http://schemas.openxmlformats.org/officeDocument/2006/relationships/image" Target="../media/image197.png"/><Relationship Id="rId17" Type="http://schemas.openxmlformats.org/officeDocument/2006/relationships/image" Target="../media/image202.png"/><Relationship Id="rId25" Type="http://schemas.openxmlformats.org/officeDocument/2006/relationships/image" Target="../media/image210.png"/><Relationship Id="rId33" Type="http://schemas.openxmlformats.org/officeDocument/2006/relationships/image" Target="../media/image217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01.png"/><Relationship Id="rId20" Type="http://schemas.openxmlformats.org/officeDocument/2006/relationships/image" Target="../media/image205.png"/><Relationship Id="rId29" Type="http://schemas.openxmlformats.org/officeDocument/2006/relationships/image" Target="../media/image2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2.png"/><Relationship Id="rId11" Type="http://schemas.openxmlformats.org/officeDocument/2006/relationships/image" Target="../media/image196.png"/><Relationship Id="rId24" Type="http://schemas.openxmlformats.org/officeDocument/2006/relationships/image" Target="../media/image209.png"/><Relationship Id="rId32" Type="http://schemas.openxmlformats.org/officeDocument/2006/relationships/image" Target="../media/image97.png"/><Relationship Id="rId5" Type="http://schemas.openxmlformats.org/officeDocument/2006/relationships/image" Target="../media/image191.png"/><Relationship Id="rId15" Type="http://schemas.openxmlformats.org/officeDocument/2006/relationships/image" Target="../media/image200.png"/><Relationship Id="rId23" Type="http://schemas.openxmlformats.org/officeDocument/2006/relationships/image" Target="../media/image208.png"/><Relationship Id="rId28" Type="http://schemas.openxmlformats.org/officeDocument/2006/relationships/image" Target="../media/image213.png"/><Relationship Id="rId10" Type="http://schemas.openxmlformats.org/officeDocument/2006/relationships/image" Target="../media/image195.png"/><Relationship Id="rId19" Type="http://schemas.openxmlformats.org/officeDocument/2006/relationships/image" Target="../media/image204.png"/><Relationship Id="rId31" Type="http://schemas.openxmlformats.org/officeDocument/2006/relationships/image" Target="../media/image216.png"/><Relationship Id="rId4" Type="http://schemas.openxmlformats.org/officeDocument/2006/relationships/image" Target="../media/image19.png"/><Relationship Id="rId9" Type="http://schemas.openxmlformats.org/officeDocument/2006/relationships/image" Target="../media/image194.png"/><Relationship Id="rId14" Type="http://schemas.openxmlformats.org/officeDocument/2006/relationships/image" Target="../media/image199.png"/><Relationship Id="rId22" Type="http://schemas.openxmlformats.org/officeDocument/2006/relationships/image" Target="../media/image207.png"/><Relationship Id="rId27" Type="http://schemas.openxmlformats.org/officeDocument/2006/relationships/image" Target="../media/image212.png"/><Relationship Id="rId30" Type="http://schemas.openxmlformats.org/officeDocument/2006/relationships/image" Target="../media/image215.png"/><Relationship Id="rId8" Type="http://schemas.openxmlformats.org/officeDocument/2006/relationships/image" Target="../media/image19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657600" cy="36576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3600" y="4419600"/>
            <a:ext cx="2438400" cy="24384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0" y="3810000"/>
            <a:ext cx="3048000" cy="30480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1735" y="608735"/>
            <a:ext cx="839930" cy="83993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93617" y="1661902"/>
            <a:ext cx="834165" cy="1019596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19582" y="5111183"/>
            <a:ext cx="828360" cy="750433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24774" y="4538873"/>
            <a:ext cx="876751" cy="980654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7771" y="2617281"/>
            <a:ext cx="1040109" cy="937638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28800" y="1428750"/>
            <a:ext cx="8534400" cy="40005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14950" y="1809750"/>
            <a:ext cx="457200" cy="45720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24550" y="1809750"/>
            <a:ext cx="342900" cy="4572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419850" y="1809750"/>
            <a:ext cx="457200" cy="4572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358455" y="4476750"/>
            <a:ext cx="190500" cy="26670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152430" y="4476750"/>
            <a:ext cx="238125" cy="266700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980486" y="4476750"/>
            <a:ext cx="219075" cy="26670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199662" y="6324600"/>
            <a:ext cx="171450" cy="190500"/>
          </a:xfrm>
          <a:prstGeom prst="rect">
            <a:avLst/>
          </a:prstGeom>
        </p:spPr>
      </p:pic>
      <p:sp>
        <p:nvSpPr>
          <p:cNvPr id="19" name="Text 0"/>
          <p:cNvSpPr/>
          <p:nvPr/>
        </p:nvSpPr>
        <p:spPr>
          <a:xfrm>
            <a:off x="2209800" y="2495550"/>
            <a:ext cx="7772400" cy="11430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4500"/>
              </a:lnSpc>
              <a:buNone/>
            </a:pPr>
            <a:r>
              <a:rPr lang="en-US" sz="3840" b="1" kern="0" spc="-90" dirty="0">
                <a:solidFill>
                  <a:srgbClr val="1F2937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Monitoring &amp; Evaluation in Health Programs</a:t>
            </a:r>
            <a:endParaRPr lang="en-US" sz="3840" dirty="0"/>
          </a:p>
        </p:txBody>
      </p:sp>
      <p:sp>
        <p:nvSpPr>
          <p:cNvPr id="20" name="Text 1"/>
          <p:cNvSpPr/>
          <p:nvPr/>
        </p:nvSpPr>
        <p:spPr>
          <a:xfrm>
            <a:off x="1821180" y="3867150"/>
            <a:ext cx="8549640" cy="283411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b="1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Building Effective Frameworks for Primary Health Care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2"/>
          <p:cNvSpPr/>
          <p:nvPr/>
        </p:nvSpPr>
        <p:spPr>
          <a:xfrm>
            <a:off x="3574219" y="4476750"/>
            <a:ext cx="1120601" cy="24865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6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Monitoring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3"/>
          <p:cNvSpPr/>
          <p:nvPr/>
        </p:nvSpPr>
        <p:spPr>
          <a:xfrm>
            <a:off x="4869917" y="4495800"/>
            <a:ext cx="5648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120" dirty="0">
                <a:solidFill>
                  <a:srgbClr val="9CA3AF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|</a:t>
            </a:r>
            <a:endParaRPr lang="en-US" sz="1120" dirty="0"/>
          </a:p>
        </p:txBody>
      </p:sp>
      <p:sp>
        <p:nvSpPr>
          <p:cNvPr id="23" name="Text 4"/>
          <p:cNvSpPr/>
          <p:nvPr/>
        </p:nvSpPr>
        <p:spPr>
          <a:xfrm>
            <a:off x="5416495" y="4476750"/>
            <a:ext cx="1105704" cy="24865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6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Evaluation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5"/>
          <p:cNvSpPr/>
          <p:nvPr/>
        </p:nvSpPr>
        <p:spPr>
          <a:xfrm>
            <a:off x="6697973" y="4495800"/>
            <a:ext cx="5648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120" dirty="0">
                <a:solidFill>
                  <a:srgbClr val="9CA3AF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|</a:t>
            </a:r>
            <a:endParaRPr lang="en-US" sz="1120" dirty="0"/>
          </a:p>
        </p:txBody>
      </p:sp>
      <p:sp>
        <p:nvSpPr>
          <p:cNvPr id="25" name="Text 6"/>
          <p:cNvSpPr/>
          <p:nvPr/>
        </p:nvSpPr>
        <p:spPr>
          <a:xfrm>
            <a:off x="7197879" y="4476750"/>
            <a:ext cx="1713399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6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Decision Making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6581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657600" cy="36576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3600" y="5219700"/>
            <a:ext cx="2438400" cy="24384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76250"/>
            <a:ext cx="257175" cy="3429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914400"/>
            <a:ext cx="1219200" cy="381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24100" y="1181100"/>
            <a:ext cx="1143000" cy="11430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95588" y="1447800"/>
            <a:ext cx="200025" cy="3048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05200" y="1743075"/>
            <a:ext cx="381000" cy="1905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24300" y="1181100"/>
            <a:ext cx="1143000" cy="11430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81500" y="1447800"/>
            <a:ext cx="228600" cy="3048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05400" y="1743075"/>
            <a:ext cx="381000" cy="1905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24500" y="1181100"/>
            <a:ext cx="1143000" cy="11430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67413" y="1447800"/>
            <a:ext cx="257175" cy="3048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5600" y="1743075"/>
            <a:ext cx="381000" cy="1905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24700" y="1181100"/>
            <a:ext cx="1143000" cy="1143000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10475" y="1447800"/>
            <a:ext cx="171450" cy="30480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05800" y="1743075"/>
            <a:ext cx="381000" cy="19050"/>
          </a:xfrm>
          <a:prstGeom prst="rect">
            <a:avLst/>
          </a:prstGeom>
        </p:spPr>
      </p:pic>
      <p:pic>
        <p:nvPicPr>
          <p:cNvPr id="19" name="Image 17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24900" y="1181100"/>
            <a:ext cx="1143000" cy="1143000"/>
          </a:xfrm>
          <a:prstGeom prst="rect">
            <a:avLst/>
          </a:prstGeom>
        </p:spPr>
      </p:pic>
      <p:pic>
        <p:nvPicPr>
          <p:cNvPr id="20" name="Image 18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167813" y="1447800"/>
            <a:ext cx="257175" cy="304800"/>
          </a:xfrm>
          <a:prstGeom prst="rect">
            <a:avLst/>
          </a:prstGeom>
        </p:spPr>
      </p:pic>
      <p:pic>
        <p:nvPicPr>
          <p:cNvPr id="21" name="Image 19" descr="preencoded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57200" y="3086100"/>
            <a:ext cx="7366099" cy="1143000"/>
          </a:xfrm>
          <a:prstGeom prst="rect">
            <a:avLst/>
          </a:prstGeom>
        </p:spPr>
      </p:pic>
      <p:pic>
        <p:nvPicPr>
          <p:cNvPr id="22" name="Image 20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09600" y="3238500"/>
            <a:ext cx="457200" cy="457200"/>
          </a:xfrm>
          <a:prstGeom prst="rect">
            <a:avLst/>
          </a:prstGeom>
        </p:spPr>
      </p:pic>
      <p:pic>
        <p:nvPicPr>
          <p:cNvPr id="23" name="Image 21" descr="preencoded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23900" y="3314700"/>
            <a:ext cx="228600" cy="304800"/>
          </a:xfrm>
          <a:prstGeom prst="rect">
            <a:avLst/>
          </a:prstGeom>
        </p:spPr>
      </p:pic>
      <p:pic>
        <p:nvPicPr>
          <p:cNvPr id="24" name="Image 22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57200" y="4381500"/>
            <a:ext cx="7366099" cy="1143000"/>
          </a:xfrm>
          <a:prstGeom prst="rect">
            <a:avLst/>
          </a:prstGeom>
        </p:spPr>
      </p:pic>
      <p:pic>
        <p:nvPicPr>
          <p:cNvPr id="25" name="Image 23" descr="preencoded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09600" y="4533900"/>
            <a:ext cx="457200" cy="457200"/>
          </a:xfrm>
          <a:prstGeom prst="rect">
            <a:avLst/>
          </a:prstGeom>
        </p:spPr>
      </p:pic>
      <p:pic>
        <p:nvPicPr>
          <p:cNvPr id="26" name="Image 24" descr="preencoded.pn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09613" y="4610100"/>
            <a:ext cx="257175" cy="304800"/>
          </a:xfrm>
          <a:prstGeom prst="rect">
            <a:avLst/>
          </a:prstGeom>
        </p:spPr>
      </p:pic>
      <p:pic>
        <p:nvPicPr>
          <p:cNvPr id="27" name="Image 25" descr="preencoded.pn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57200" y="5676900"/>
            <a:ext cx="7366099" cy="876300"/>
          </a:xfrm>
          <a:prstGeom prst="rect">
            <a:avLst/>
          </a:prstGeom>
        </p:spPr>
      </p:pic>
      <p:pic>
        <p:nvPicPr>
          <p:cNvPr id="28" name="Image 26" descr="preencoded.pn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09600" y="5829300"/>
            <a:ext cx="457200" cy="457200"/>
          </a:xfrm>
          <a:prstGeom prst="rect">
            <a:avLst/>
          </a:prstGeom>
        </p:spPr>
      </p:pic>
      <p:pic>
        <p:nvPicPr>
          <p:cNvPr id="29" name="Image 27" descr="preencoded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38188" y="5905500"/>
            <a:ext cx="200025" cy="304800"/>
          </a:xfrm>
          <a:prstGeom prst="rect">
            <a:avLst/>
          </a:prstGeom>
        </p:spPr>
      </p:pic>
      <p:pic>
        <p:nvPicPr>
          <p:cNvPr id="30" name="Image 28" descr="preencoded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051899" y="2552700"/>
            <a:ext cx="3682901" cy="4000500"/>
          </a:xfrm>
          <a:prstGeom prst="rect">
            <a:avLst/>
          </a:prstGeom>
        </p:spPr>
      </p:pic>
      <p:pic>
        <p:nvPicPr>
          <p:cNvPr id="31" name="Image 29" descr="preencoded.png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8242399" y="2781300"/>
            <a:ext cx="190500" cy="190500"/>
          </a:xfrm>
          <a:prstGeom prst="rect">
            <a:avLst/>
          </a:prstGeom>
        </p:spPr>
      </p:pic>
      <p:pic>
        <p:nvPicPr>
          <p:cNvPr id="32" name="Image 30" descr="preencoded.png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8242399" y="3162300"/>
            <a:ext cx="3301901" cy="1943100"/>
          </a:xfrm>
          <a:prstGeom prst="rect">
            <a:avLst/>
          </a:prstGeom>
        </p:spPr>
      </p:pic>
      <p:pic>
        <p:nvPicPr>
          <p:cNvPr id="33" name="Image 31" descr="preencoded.png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8356699" y="3305175"/>
            <a:ext cx="114300" cy="152400"/>
          </a:xfrm>
          <a:prstGeom prst="rect">
            <a:avLst/>
          </a:prstGeom>
        </p:spPr>
      </p:pic>
      <p:pic>
        <p:nvPicPr>
          <p:cNvPr id="34" name="Image 32" descr="preencoded.png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8356699" y="3638550"/>
            <a:ext cx="133350" cy="152400"/>
          </a:xfrm>
          <a:prstGeom prst="rect">
            <a:avLst/>
          </a:prstGeom>
        </p:spPr>
      </p:pic>
      <p:pic>
        <p:nvPicPr>
          <p:cNvPr id="35" name="Image 33" descr="preencoded.png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8356699" y="4019550"/>
            <a:ext cx="152400" cy="152400"/>
          </a:xfrm>
          <a:prstGeom prst="rect">
            <a:avLst/>
          </a:prstGeom>
        </p:spPr>
      </p:pic>
      <p:pic>
        <p:nvPicPr>
          <p:cNvPr id="36" name="Image 34" descr="preencoded.png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8356699" y="4400550"/>
            <a:ext cx="114300" cy="152400"/>
          </a:xfrm>
          <a:prstGeom prst="rect">
            <a:avLst/>
          </a:prstGeom>
        </p:spPr>
      </p:pic>
      <p:pic>
        <p:nvPicPr>
          <p:cNvPr id="37" name="Image 35" descr="preencoded.png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8356699" y="4781550"/>
            <a:ext cx="171450" cy="152400"/>
          </a:xfrm>
          <a:prstGeom prst="rect">
            <a:avLst/>
          </a:prstGeom>
        </p:spPr>
      </p:pic>
      <p:pic>
        <p:nvPicPr>
          <p:cNvPr id="38" name="Image 36" descr="preencoded.png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457200" y="6705600"/>
            <a:ext cx="11277600" cy="495300"/>
          </a:xfrm>
          <a:prstGeom prst="rect">
            <a:avLst/>
          </a:prstGeom>
        </p:spPr>
      </p:pic>
      <p:pic>
        <p:nvPicPr>
          <p:cNvPr id="39" name="Image 37" descr="preencoded.png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571500" y="6867525"/>
            <a:ext cx="133350" cy="171450"/>
          </a:xfrm>
          <a:prstGeom prst="rect">
            <a:avLst/>
          </a:prstGeom>
        </p:spPr>
      </p:pic>
      <p:sp>
        <p:nvSpPr>
          <p:cNvPr id="40" name="Text 0"/>
          <p:cNvSpPr/>
          <p:nvPr/>
        </p:nvSpPr>
        <p:spPr>
          <a:xfrm>
            <a:off x="866775" y="457200"/>
            <a:ext cx="1240536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3000"/>
              </a:lnSpc>
              <a:buNone/>
            </a:pPr>
            <a:r>
              <a:rPr lang="en-US" sz="2800" b="1" dirty="0">
                <a:solidFill>
                  <a:srgbClr val="1F2937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Using Data for Decision Making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 1"/>
          <p:cNvSpPr/>
          <p:nvPr/>
        </p:nvSpPr>
        <p:spPr>
          <a:xfrm>
            <a:off x="2565053" y="1790700"/>
            <a:ext cx="727204" cy="24865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0F766E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Collect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2"/>
          <p:cNvSpPr/>
          <p:nvPr/>
        </p:nvSpPr>
        <p:spPr>
          <a:xfrm>
            <a:off x="4117181" y="1790700"/>
            <a:ext cx="832798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1D4ED8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Analyze</a:t>
            </a:r>
            <a:endParaRPr lang="en-US" sz="1600" dirty="0"/>
          </a:p>
        </p:txBody>
      </p:sp>
      <p:sp>
        <p:nvSpPr>
          <p:cNvPr id="43" name="Text 3"/>
          <p:cNvSpPr/>
          <p:nvPr/>
        </p:nvSpPr>
        <p:spPr>
          <a:xfrm>
            <a:off x="5658892" y="1790700"/>
            <a:ext cx="961638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7E22C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Interpret</a:t>
            </a:r>
            <a:endParaRPr lang="en-US" sz="1600" dirty="0"/>
          </a:p>
        </p:txBody>
      </p:sp>
      <p:sp>
        <p:nvSpPr>
          <p:cNvPr id="44" name="Text 4"/>
          <p:cNvSpPr/>
          <p:nvPr/>
        </p:nvSpPr>
        <p:spPr>
          <a:xfrm>
            <a:off x="7537996" y="1790700"/>
            <a:ext cx="348049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FF6B6B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Act</a:t>
            </a:r>
            <a:endParaRPr lang="en-US" sz="1600" dirty="0"/>
          </a:p>
        </p:txBody>
      </p:sp>
      <p:sp>
        <p:nvSpPr>
          <p:cNvPr id="45" name="Text 5"/>
          <p:cNvSpPr/>
          <p:nvPr/>
        </p:nvSpPr>
        <p:spPr>
          <a:xfrm>
            <a:off x="8919567" y="1790700"/>
            <a:ext cx="829032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15803D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Monitor</a:t>
            </a:r>
            <a:endParaRPr lang="en-US" sz="1600" dirty="0"/>
          </a:p>
        </p:txBody>
      </p:sp>
      <p:sp>
        <p:nvSpPr>
          <p:cNvPr id="46" name="Text 6"/>
          <p:cNvSpPr/>
          <p:nvPr/>
        </p:nvSpPr>
        <p:spPr>
          <a:xfrm>
            <a:off x="457200" y="2552700"/>
            <a:ext cx="8102709" cy="29174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Data-Driven Decision Examples: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 7"/>
          <p:cNvSpPr/>
          <p:nvPr/>
        </p:nvSpPr>
        <p:spPr>
          <a:xfrm>
            <a:off x="1219200" y="3238500"/>
            <a:ext cx="7096869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0D9488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Immunization Coverage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 8"/>
          <p:cNvSpPr/>
          <p:nvPr/>
        </p:nvSpPr>
        <p:spPr>
          <a:xfrm>
            <a:off x="1219200" y="3543300"/>
            <a:ext cx="6451699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If coverage falls below 80%, plan outreach activities in underserved villages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 9"/>
          <p:cNvSpPr/>
          <p:nvPr/>
        </p:nvSpPr>
        <p:spPr>
          <a:xfrm>
            <a:off x="1219200" y="4533900"/>
            <a:ext cx="7096869" cy="26930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Medicine Stockout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 10"/>
          <p:cNvSpPr/>
          <p:nvPr/>
        </p:nvSpPr>
        <p:spPr>
          <a:xfrm>
            <a:off x="1219200" y="4838700"/>
            <a:ext cx="6451699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If ORS shortage days are high, notify district warehouses for replenishment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 11"/>
          <p:cNvSpPr/>
          <p:nvPr/>
        </p:nvSpPr>
        <p:spPr>
          <a:xfrm>
            <a:off x="1219200" y="5829300"/>
            <a:ext cx="5638532" cy="26930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9333E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Maternal Health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 12"/>
          <p:cNvSpPr/>
          <p:nvPr/>
        </p:nvSpPr>
        <p:spPr>
          <a:xfrm>
            <a:off x="1219200" y="6134100"/>
            <a:ext cx="5638532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If complications increase, arrange emergency referral plans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 13"/>
          <p:cNvSpPr/>
          <p:nvPr/>
        </p:nvSpPr>
        <p:spPr>
          <a:xfrm>
            <a:off x="8509099" y="2743200"/>
            <a:ext cx="3632091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Simple Data Set Example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14"/>
          <p:cNvSpPr/>
          <p:nvPr/>
        </p:nvSpPr>
        <p:spPr>
          <a:xfrm>
            <a:off x="8509099" y="3276600"/>
            <a:ext cx="3380631" cy="230832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From BHU monthly registration form</a:t>
            </a:r>
            <a:r>
              <a:rPr lang="en-US" sz="1120" dirty="0">
                <a:solidFill>
                  <a:srgbClr val="4B5563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:</a:t>
            </a:r>
            <a:endParaRPr lang="en-US" sz="1120" dirty="0"/>
          </a:p>
        </p:txBody>
      </p:sp>
      <p:sp>
        <p:nvSpPr>
          <p:cNvPr id="55" name="Text 15"/>
          <p:cNvSpPr/>
          <p:nvPr/>
        </p:nvSpPr>
        <p:spPr>
          <a:xfrm>
            <a:off x="8566249" y="3581400"/>
            <a:ext cx="2571571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Children under 1 year:</a:t>
            </a:r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100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 16"/>
          <p:cNvSpPr/>
          <p:nvPr/>
        </p:nvSpPr>
        <p:spPr>
          <a:xfrm>
            <a:off x="8585299" y="3962400"/>
            <a:ext cx="2252008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Immunized children:</a:t>
            </a:r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60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 17"/>
          <p:cNvSpPr/>
          <p:nvPr/>
        </p:nvSpPr>
        <p:spPr>
          <a:xfrm>
            <a:off x="8547199" y="4343400"/>
            <a:ext cx="21863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ORS shortage days:</a:t>
            </a:r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12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 18"/>
          <p:cNvSpPr/>
          <p:nvPr/>
        </p:nvSpPr>
        <p:spPr>
          <a:xfrm>
            <a:off x="8604349" y="4724400"/>
            <a:ext cx="2729716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Reported maternal deaths:</a:t>
            </a:r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2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 19"/>
          <p:cNvSpPr/>
          <p:nvPr/>
        </p:nvSpPr>
        <p:spPr>
          <a:xfrm>
            <a:off x="781050" y="6819900"/>
            <a:ext cx="1215390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Key point:</a:t>
            </a:r>
            <a:r>
              <a:rPr lang="en-US" sz="20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Data is not just for reporting, but for local action and decision-making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620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657600" cy="36576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3600" y="5181600"/>
            <a:ext cx="2438400" cy="24384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76250"/>
            <a:ext cx="390525" cy="3429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914400"/>
            <a:ext cx="1219200" cy="381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1181100"/>
            <a:ext cx="11277600" cy="5715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600" y="1371600"/>
            <a:ext cx="142875" cy="1905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200" y="1981200"/>
            <a:ext cx="2705100" cy="17145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600" y="2228850"/>
            <a:ext cx="333226" cy="3429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14700" y="1981200"/>
            <a:ext cx="2705100" cy="17145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67100" y="2133600"/>
            <a:ext cx="342900" cy="34290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72200" y="1981200"/>
            <a:ext cx="2705100" cy="17145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29700" y="1981200"/>
            <a:ext cx="2705100" cy="17145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182100" y="2133600"/>
            <a:ext cx="342900" cy="34290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7200" y="3848100"/>
            <a:ext cx="2705100" cy="1790700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9600" y="4000500"/>
            <a:ext cx="342900" cy="34290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14700" y="3848100"/>
            <a:ext cx="2705100" cy="1790700"/>
          </a:xfrm>
          <a:prstGeom prst="rect">
            <a:avLst/>
          </a:prstGeom>
        </p:spPr>
      </p:pic>
      <p:pic>
        <p:nvPicPr>
          <p:cNvPr id="19" name="Image 17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67100" y="4000500"/>
            <a:ext cx="342900" cy="342900"/>
          </a:xfrm>
          <a:prstGeom prst="rect">
            <a:avLst/>
          </a:prstGeom>
        </p:spPr>
      </p:pic>
      <p:pic>
        <p:nvPicPr>
          <p:cNvPr id="20" name="Image 18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172200" y="3848100"/>
            <a:ext cx="2705100" cy="1790700"/>
          </a:xfrm>
          <a:prstGeom prst="rect">
            <a:avLst/>
          </a:prstGeom>
        </p:spPr>
      </p:pic>
      <p:pic>
        <p:nvPicPr>
          <p:cNvPr id="21" name="Image 19" descr="preencoded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24600" y="4095750"/>
            <a:ext cx="304205" cy="342900"/>
          </a:xfrm>
          <a:prstGeom prst="rect">
            <a:avLst/>
          </a:prstGeom>
        </p:spPr>
      </p:pic>
      <p:pic>
        <p:nvPicPr>
          <p:cNvPr id="22" name="Image 20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029700" y="3848100"/>
            <a:ext cx="2705100" cy="1790700"/>
          </a:xfrm>
          <a:prstGeom prst="rect">
            <a:avLst/>
          </a:prstGeom>
        </p:spPr>
      </p:pic>
      <p:pic>
        <p:nvPicPr>
          <p:cNvPr id="23" name="Image 21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182100" y="4095750"/>
            <a:ext cx="303461" cy="342900"/>
          </a:xfrm>
          <a:prstGeom prst="rect">
            <a:avLst/>
          </a:prstGeom>
        </p:spPr>
      </p:pic>
      <p:pic>
        <p:nvPicPr>
          <p:cNvPr id="24" name="Image 22" descr="preencoded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57200" y="5791200"/>
            <a:ext cx="11277600" cy="1371600"/>
          </a:xfrm>
          <a:prstGeom prst="rect">
            <a:avLst/>
          </a:prstGeom>
        </p:spPr>
      </p:pic>
      <p:pic>
        <p:nvPicPr>
          <p:cNvPr id="25" name="Image 23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09600" y="6362700"/>
            <a:ext cx="152400" cy="152400"/>
          </a:xfrm>
          <a:prstGeom prst="rect">
            <a:avLst/>
          </a:prstGeom>
        </p:spPr>
      </p:pic>
      <p:pic>
        <p:nvPicPr>
          <p:cNvPr id="26" name="Image 24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172200" y="6362700"/>
            <a:ext cx="152400" cy="152400"/>
          </a:xfrm>
          <a:prstGeom prst="rect">
            <a:avLst/>
          </a:prstGeom>
        </p:spPr>
      </p:pic>
      <p:pic>
        <p:nvPicPr>
          <p:cNvPr id="27" name="Image 25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09600" y="6781800"/>
            <a:ext cx="152400" cy="152400"/>
          </a:xfrm>
          <a:prstGeom prst="rect">
            <a:avLst/>
          </a:prstGeom>
        </p:spPr>
      </p:pic>
      <p:pic>
        <p:nvPicPr>
          <p:cNvPr id="28" name="Image 26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172200" y="6781800"/>
            <a:ext cx="152400" cy="152400"/>
          </a:xfrm>
          <a:prstGeom prst="rect">
            <a:avLst/>
          </a:prstGeom>
        </p:spPr>
      </p:pic>
      <p:pic>
        <p:nvPicPr>
          <p:cNvPr id="29" name="Image 27" descr="preencoded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9906000" y="4762500"/>
            <a:ext cx="1905000" cy="1905000"/>
          </a:xfrm>
          <a:prstGeom prst="rect">
            <a:avLst/>
          </a:prstGeom>
        </p:spPr>
      </p:pic>
      <p:sp>
        <p:nvSpPr>
          <p:cNvPr id="30" name="Text 0"/>
          <p:cNvSpPr/>
          <p:nvPr/>
        </p:nvSpPr>
        <p:spPr>
          <a:xfrm>
            <a:off x="1000125" y="457200"/>
            <a:ext cx="12405360" cy="384721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3000"/>
              </a:lnSpc>
              <a:buNone/>
            </a:pPr>
            <a:r>
              <a:rPr lang="en-US" sz="2800" b="1" dirty="0">
                <a:solidFill>
                  <a:srgbClr val="1F2937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Building a Simple M&amp;E Framework for PHC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 1"/>
          <p:cNvSpPr/>
          <p:nvPr/>
        </p:nvSpPr>
        <p:spPr>
          <a:xfrm>
            <a:off x="889248" y="1333500"/>
            <a:ext cx="1207008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What is an M&amp;E Framework?</a:t>
            </a:r>
            <a:r>
              <a:rPr lang="en-US" sz="20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A structured way to track PHC activities from inputs to impact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 2"/>
          <p:cNvSpPr/>
          <p:nvPr/>
        </p:nvSpPr>
        <p:spPr>
          <a:xfrm>
            <a:off x="723156" y="2228850"/>
            <a:ext cx="366549" cy="3429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1120" b="1" dirty="0">
                <a:solidFill>
                  <a:srgbClr val="FFFFFF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1</a:t>
            </a:r>
            <a:endParaRPr lang="en-US" sz="1120" dirty="0"/>
          </a:p>
        </p:txBody>
      </p:sp>
      <p:sp>
        <p:nvSpPr>
          <p:cNvPr id="33" name="Text 3"/>
          <p:cNvSpPr/>
          <p:nvPr/>
        </p:nvSpPr>
        <p:spPr>
          <a:xfrm>
            <a:off x="1019026" y="2133600"/>
            <a:ext cx="1990874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Define Goal/Impact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4"/>
          <p:cNvSpPr/>
          <p:nvPr/>
        </p:nvSpPr>
        <p:spPr>
          <a:xfrm>
            <a:off x="609600" y="2743200"/>
            <a:ext cx="2400300" cy="107760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Long-term health improvements (e.g., reduce maternal mortality)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5"/>
          <p:cNvSpPr/>
          <p:nvPr/>
        </p:nvSpPr>
        <p:spPr>
          <a:xfrm>
            <a:off x="3585418" y="2133600"/>
            <a:ext cx="377190" cy="3429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1120" b="1" dirty="0">
                <a:solidFill>
                  <a:srgbClr val="FFFFFF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2</a:t>
            </a:r>
            <a:endParaRPr lang="en-US" sz="1120" dirty="0"/>
          </a:p>
        </p:txBody>
      </p:sp>
      <p:sp>
        <p:nvSpPr>
          <p:cNvPr id="36" name="Text 6"/>
          <p:cNvSpPr/>
          <p:nvPr/>
        </p:nvSpPr>
        <p:spPr>
          <a:xfrm>
            <a:off x="3886200" y="2171700"/>
            <a:ext cx="1707996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Set Objectives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7"/>
          <p:cNvSpPr/>
          <p:nvPr/>
        </p:nvSpPr>
        <p:spPr>
          <a:xfrm>
            <a:off x="3467100" y="2552700"/>
            <a:ext cx="2400300" cy="80791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Mid-term changes (e.g., increase ANC coverage)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8"/>
          <p:cNvSpPr/>
          <p:nvPr/>
        </p:nvSpPr>
        <p:spPr>
          <a:xfrm>
            <a:off x="6442918" y="2133600"/>
            <a:ext cx="377190" cy="3429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1120" b="1" dirty="0">
                <a:solidFill>
                  <a:srgbClr val="FFFFFF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3</a:t>
            </a:r>
            <a:endParaRPr lang="en-US" sz="1120" dirty="0"/>
          </a:p>
        </p:txBody>
      </p:sp>
      <p:sp>
        <p:nvSpPr>
          <p:cNvPr id="39" name="Text 9"/>
          <p:cNvSpPr/>
          <p:nvPr/>
        </p:nvSpPr>
        <p:spPr>
          <a:xfrm>
            <a:off x="6743700" y="2171700"/>
            <a:ext cx="1943576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Identify Outputs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10"/>
          <p:cNvSpPr/>
          <p:nvPr/>
        </p:nvSpPr>
        <p:spPr>
          <a:xfrm>
            <a:off x="6324600" y="2552700"/>
            <a:ext cx="24003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Direct results (e.g., completed ANC visits)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 11"/>
          <p:cNvSpPr/>
          <p:nvPr/>
        </p:nvSpPr>
        <p:spPr>
          <a:xfrm>
            <a:off x="9300418" y="2133600"/>
            <a:ext cx="377190" cy="3429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1120" b="1" dirty="0">
                <a:solidFill>
                  <a:srgbClr val="FFFFFF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4</a:t>
            </a:r>
            <a:endParaRPr lang="en-US" sz="1120" dirty="0"/>
          </a:p>
        </p:txBody>
      </p:sp>
      <p:sp>
        <p:nvSpPr>
          <p:cNvPr id="42" name="Text 12"/>
          <p:cNvSpPr/>
          <p:nvPr/>
        </p:nvSpPr>
        <p:spPr>
          <a:xfrm>
            <a:off x="9601200" y="2171700"/>
            <a:ext cx="1694736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Plan Activities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 13"/>
          <p:cNvSpPr/>
          <p:nvPr/>
        </p:nvSpPr>
        <p:spPr>
          <a:xfrm>
            <a:off x="9182100" y="2552700"/>
            <a:ext cx="24003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Work to be done (e.g., outreach campaigns)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 14"/>
          <p:cNvSpPr/>
          <p:nvPr/>
        </p:nvSpPr>
        <p:spPr>
          <a:xfrm>
            <a:off x="727918" y="4000500"/>
            <a:ext cx="377190" cy="3429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1120" b="1" dirty="0">
                <a:solidFill>
                  <a:srgbClr val="FFFFFF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5</a:t>
            </a:r>
            <a:endParaRPr lang="en-US" sz="1120" dirty="0"/>
          </a:p>
        </p:txBody>
      </p:sp>
      <p:sp>
        <p:nvSpPr>
          <p:cNvPr id="45" name="Text 15"/>
          <p:cNvSpPr/>
          <p:nvPr/>
        </p:nvSpPr>
        <p:spPr>
          <a:xfrm>
            <a:off x="1028700" y="4038600"/>
            <a:ext cx="206750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Determine Inputs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 16"/>
          <p:cNvSpPr/>
          <p:nvPr/>
        </p:nvSpPr>
        <p:spPr>
          <a:xfrm>
            <a:off x="609600" y="4419600"/>
            <a:ext cx="24003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Resources needed (staff, drugs, funding)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 17"/>
          <p:cNvSpPr/>
          <p:nvPr/>
        </p:nvSpPr>
        <p:spPr>
          <a:xfrm>
            <a:off x="3585418" y="4000500"/>
            <a:ext cx="377190" cy="3429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1120" b="1" dirty="0">
                <a:solidFill>
                  <a:srgbClr val="FFFFFF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6</a:t>
            </a:r>
            <a:endParaRPr lang="en-US" sz="1120" dirty="0"/>
          </a:p>
        </p:txBody>
      </p:sp>
      <p:sp>
        <p:nvSpPr>
          <p:cNvPr id="48" name="Text 18"/>
          <p:cNvSpPr/>
          <p:nvPr/>
        </p:nvSpPr>
        <p:spPr>
          <a:xfrm>
            <a:off x="3886200" y="4038600"/>
            <a:ext cx="1991216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Select Indicators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 19"/>
          <p:cNvSpPr/>
          <p:nvPr/>
        </p:nvSpPr>
        <p:spPr>
          <a:xfrm>
            <a:off x="3467100" y="4419600"/>
            <a:ext cx="2400300" cy="161582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Follow SMART principles (Specific, Measurable, Achievable, Relevant, Time-bound)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 20"/>
          <p:cNvSpPr/>
          <p:nvPr/>
        </p:nvSpPr>
        <p:spPr>
          <a:xfrm>
            <a:off x="6423571" y="4095750"/>
            <a:ext cx="334625" cy="3429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1120" b="1" dirty="0">
                <a:solidFill>
                  <a:srgbClr val="FFFFFF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7</a:t>
            </a:r>
            <a:endParaRPr lang="en-US" sz="1120" dirty="0"/>
          </a:p>
        </p:txBody>
      </p:sp>
      <p:sp>
        <p:nvSpPr>
          <p:cNvPr id="51" name="Text 21"/>
          <p:cNvSpPr/>
          <p:nvPr/>
        </p:nvSpPr>
        <p:spPr>
          <a:xfrm>
            <a:off x="6705005" y="4000500"/>
            <a:ext cx="2019895" cy="5389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Establish Verification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 22"/>
          <p:cNvSpPr/>
          <p:nvPr/>
        </p:nvSpPr>
        <p:spPr>
          <a:xfrm>
            <a:off x="6324600" y="4610100"/>
            <a:ext cx="2400300" cy="80791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Methods to verify (registers, DHIS2, surveys)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 23"/>
          <p:cNvSpPr/>
          <p:nvPr/>
        </p:nvSpPr>
        <p:spPr>
          <a:xfrm>
            <a:off x="9280773" y="4095750"/>
            <a:ext cx="333807" cy="3429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1120" b="1" dirty="0">
                <a:solidFill>
                  <a:srgbClr val="FFFFFF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8</a:t>
            </a:r>
            <a:endParaRPr lang="en-US" sz="1120" dirty="0"/>
          </a:p>
        </p:txBody>
      </p:sp>
      <p:sp>
        <p:nvSpPr>
          <p:cNvPr id="54" name="Text 24"/>
          <p:cNvSpPr/>
          <p:nvPr/>
        </p:nvSpPr>
        <p:spPr>
          <a:xfrm>
            <a:off x="9561761" y="4000500"/>
            <a:ext cx="2020639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Identify Assumptions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 25"/>
          <p:cNvSpPr/>
          <p:nvPr/>
        </p:nvSpPr>
        <p:spPr>
          <a:xfrm>
            <a:off x="9182100" y="4610100"/>
            <a:ext cx="2400300" cy="78726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External factors (community participation, supply chain)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 26"/>
          <p:cNvSpPr/>
          <p:nvPr/>
        </p:nvSpPr>
        <p:spPr>
          <a:xfrm>
            <a:off x="609600" y="5943600"/>
            <a:ext cx="12070080" cy="31207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sz="2400" b="1" dirty="0">
                <a:solidFill>
                  <a:srgbClr val="0D9488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Implementation Tips: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 27"/>
          <p:cNvSpPr/>
          <p:nvPr/>
        </p:nvSpPr>
        <p:spPr>
          <a:xfrm>
            <a:off x="838200" y="6324600"/>
            <a:ext cx="4914439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Start with a simple framework and adapt as needed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 28"/>
          <p:cNvSpPr/>
          <p:nvPr/>
        </p:nvSpPr>
        <p:spPr>
          <a:xfrm>
            <a:off x="6400800" y="6324600"/>
            <a:ext cx="4018940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Involve stakeholders in the design process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 29"/>
          <p:cNvSpPr/>
          <p:nvPr/>
        </p:nvSpPr>
        <p:spPr>
          <a:xfrm>
            <a:off x="838200" y="6743700"/>
            <a:ext cx="4155311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Regularly review and update the framework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 30"/>
          <p:cNvSpPr/>
          <p:nvPr/>
        </p:nvSpPr>
        <p:spPr>
          <a:xfrm>
            <a:off x="6400800" y="6743700"/>
            <a:ext cx="4462760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Ensure indicators are practical and measurable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657600" cy="36576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3600" y="4572000"/>
            <a:ext cx="2438400" cy="24384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76250"/>
            <a:ext cx="342900" cy="3429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914400"/>
            <a:ext cx="1219200" cy="381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1257300"/>
            <a:ext cx="5448300" cy="43815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000" y="1562100"/>
            <a:ext cx="609600" cy="6096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3925" y="1695450"/>
            <a:ext cx="285750" cy="3429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2000" y="3924300"/>
            <a:ext cx="4838700" cy="6096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4400" y="4114800"/>
            <a:ext cx="228600" cy="2286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2000" y="4819650"/>
            <a:ext cx="152400" cy="15240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86500" y="1257300"/>
            <a:ext cx="5448300" cy="43815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91300" y="1562100"/>
            <a:ext cx="609600" cy="6096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715125" y="1695450"/>
            <a:ext cx="361950" cy="34290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591300" y="4229100"/>
            <a:ext cx="4838700" cy="609600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43700" y="4419600"/>
            <a:ext cx="228600" cy="22860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591300" y="5124450"/>
            <a:ext cx="114300" cy="152400"/>
          </a:xfrm>
          <a:prstGeom prst="rect">
            <a:avLst/>
          </a:prstGeom>
        </p:spPr>
      </p:pic>
      <p:pic>
        <p:nvPicPr>
          <p:cNvPr id="19" name="Image 17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57200" y="5943600"/>
            <a:ext cx="11277600" cy="609600"/>
          </a:xfrm>
          <a:prstGeom prst="rect">
            <a:avLst/>
          </a:prstGeom>
        </p:spPr>
      </p:pic>
      <p:pic>
        <p:nvPicPr>
          <p:cNvPr id="20" name="Image 18" descr="preencoded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09600" y="6096000"/>
            <a:ext cx="171450" cy="304800"/>
          </a:xfrm>
          <a:prstGeom prst="rect">
            <a:avLst/>
          </a:prstGeom>
        </p:spPr>
      </p:pic>
      <p:sp>
        <p:nvSpPr>
          <p:cNvPr id="21" name="Text 0"/>
          <p:cNvSpPr/>
          <p:nvPr/>
        </p:nvSpPr>
        <p:spPr>
          <a:xfrm>
            <a:off x="952500" y="457200"/>
            <a:ext cx="1240536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3000"/>
              </a:lnSpc>
              <a:buNone/>
            </a:pPr>
            <a:r>
              <a:rPr lang="en-US" sz="2426" b="1" dirty="0">
                <a:solidFill>
                  <a:srgbClr val="1F2937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M&amp;E Concepts: Definitions &amp; Distinctions</a:t>
            </a:r>
            <a:endParaRPr lang="en-US" sz="2426" dirty="0"/>
          </a:p>
        </p:txBody>
      </p:sp>
      <p:sp>
        <p:nvSpPr>
          <p:cNvPr id="22" name="Text 1"/>
          <p:cNvSpPr/>
          <p:nvPr/>
        </p:nvSpPr>
        <p:spPr>
          <a:xfrm>
            <a:off x="1524000" y="1695450"/>
            <a:ext cx="1938010" cy="34624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700"/>
              </a:lnSpc>
              <a:buNone/>
            </a:pPr>
            <a:r>
              <a:rPr lang="en-US" sz="2400" b="1" dirty="0">
                <a:solidFill>
                  <a:srgbClr val="0D9488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Monitoring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2"/>
          <p:cNvSpPr/>
          <p:nvPr/>
        </p:nvSpPr>
        <p:spPr>
          <a:xfrm>
            <a:off x="762000" y="2400300"/>
            <a:ext cx="5322570" cy="26968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Definition: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3"/>
          <p:cNvSpPr/>
          <p:nvPr/>
        </p:nvSpPr>
        <p:spPr>
          <a:xfrm>
            <a:off x="762000" y="2743200"/>
            <a:ext cx="48387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Continuous, routine data collection and analysis to track project performance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4"/>
          <p:cNvSpPr/>
          <p:nvPr/>
        </p:nvSpPr>
        <p:spPr>
          <a:xfrm>
            <a:off x="762000" y="3581400"/>
            <a:ext cx="532257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Simple Understanding: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5"/>
          <p:cNvSpPr/>
          <p:nvPr/>
        </p:nvSpPr>
        <p:spPr>
          <a:xfrm>
            <a:off x="1257300" y="4076700"/>
            <a:ext cx="4987290" cy="29174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>
                <a:solidFill>
                  <a:srgbClr val="0F766E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"We are doing things, right?"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6"/>
          <p:cNvSpPr/>
          <p:nvPr/>
        </p:nvSpPr>
        <p:spPr>
          <a:xfrm>
            <a:off x="1028700" y="4762500"/>
            <a:ext cx="1754981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Ongoing process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7"/>
          <p:cNvSpPr/>
          <p:nvPr/>
        </p:nvSpPr>
        <p:spPr>
          <a:xfrm>
            <a:off x="7353300" y="1695450"/>
            <a:ext cx="1873181" cy="3429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700"/>
              </a:lnSpc>
              <a:buNone/>
            </a:pPr>
            <a:r>
              <a:rPr lang="en-US" sz="2400" b="1" dirty="0">
                <a:solidFill>
                  <a:srgbClr val="9333E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Evaluation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 8"/>
          <p:cNvSpPr/>
          <p:nvPr/>
        </p:nvSpPr>
        <p:spPr>
          <a:xfrm>
            <a:off x="6591300" y="2400300"/>
            <a:ext cx="5322570" cy="27199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4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Definition: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 9"/>
          <p:cNvSpPr/>
          <p:nvPr/>
        </p:nvSpPr>
        <p:spPr>
          <a:xfrm>
            <a:off x="6591300" y="2743200"/>
            <a:ext cx="48387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Systematic assessment of project</a:t>
            </a:r>
            <a:r>
              <a:rPr lang="en-US" b="1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relevance, effectiveness, efficiency and impact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 10"/>
          <p:cNvSpPr/>
          <p:nvPr/>
        </p:nvSpPr>
        <p:spPr>
          <a:xfrm>
            <a:off x="6591300" y="3886200"/>
            <a:ext cx="532257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Simple Understanding: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 11"/>
          <p:cNvSpPr/>
          <p:nvPr/>
        </p:nvSpPr>
        <p:spPr>
          <a:xfrm>
            <a:off x="7086600" y="4381500"/>
            <a:ext cx="4987290" cy="284886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sz="1646" b="1" dirty="0">
                <a:solidFill>
                  <a:srgbClr val="7E22C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"</a:t>
            </a:r>
            <a:r>
              <a:rPr lang="en-US" b="1" dirty="0">
                <a:solidFill>
                  <a:srgbClr val="7E22CE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We are doing the right things?"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12"/>
          <p:cNvSpPr/>
          <p:nvPr/>
        </p:nvSpPr>
        <p:spPr>
          <a:xfrm>
            <a:off x="6819900" y="5067300"/>
            <a:ext cx="2135609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Periodic assessment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13"/>
          <p:cNvSpPr/>
          <p:nvPr/>
        </p:nvSpPr>
        <p:spPr>
          <a:xfrm>
            <a:off x="895350" y="6096000"/>
            <a:ext cx="1207008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Key distinction:</a:t>
            </a:r>
            <a:r>
              <a:rPr lang="en-US" sz="20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Monitoring focuses on </a:t>
            </a:r>
            <a:r>
              <a:rPr lang="en-US" sz="2000" b="1" dirty="0">
                <a:solidFill>
                  <a:srgbClr val="14B8A6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process </a:t>
            </a:r>
            <a:r>
              <a:rPr lang="en-US" sz="20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while Evaluation focuses on </a:t>
            </a:r>
            <a:r>
              <a:rPr lang="en-US" sz="2000" b="1" dirty="0">
                <a:solidFill>
                  <a:srgbClr val="9333E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results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6581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10100"/>
            <a:ext cx="3048000" cy="30480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3600" y="0"/>
            <a:ext cx="2438400" cy="24384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76250"/>
            <a:ext cx="390525" cy="3429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914400"/>
            <a:ext cx="1219200" cy="381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8800" y="1257300"/>
            <a:ext cx="914400" cy="9144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0738" y="1524000"/>
            <a:ext cx="390525" cy="3810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200" y="2400300"/>
            <a:ext cx="5486400" cy="16383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5800" y="2628900"/>
            <a:ext cx="609600" cy="6096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7725" y="2762250"/>
            <a:ext cx="285750" cy="3429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48400" y="2400300"/>
            <a:ext cx="5486400" cy="163830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38925" y="2762250"/>
            <a:ext cx="285750" cy="3429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7200" y="4343400"/>
            <a:ext cx="5486400" cy="19431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5800" y="4572000"/>
            <a:ext cx="609600" cy="60960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47725" y="4705350"/>
            <a:ext cx="285750" cy="342900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248400" y="4343400"/>
            <a:ext cx="5486400" cy="194310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477000" y="4572000"/>
            <a:ext cx="609600" cy="609600"/>
          </a:xfrm>
          <a:prstGeom prst="rect">
            <a:avLst/>
          </a:prstGeom>
        </p:spPr>
      </p:pic>
      <p:pic>
        <p:nvPicPr>
          <p:cNvPr id="19" name="Image 17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600825" y="4705350"/>
            <a:ext cx="361950" cy="342900"/>
          </a:xfrm>
          <a:prstGeom prst="rect">
            <a:avLst/>
          </a:prstGeom>
        </p:spPr>
      </p:pic>
      <p:pic>
        <p:nvPicPr>
          <p:cNvPr id="20" name="Image 18" descr="preencoded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57200" y="6591300"/>
            <a:ext cx="11277600" cy="609600"/>
          </a:xfrm>
          <a:prstGeom prst="rect">
            <a:avLst/>
          </a:prstGeom>
        </p:spPr>
      </p:pic>
      <p:pic>
        <p:nvPicPr>
          <p:cNvPr id="21" name="Image 19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09600" y="6743700"/>
            <a:ext cx="171450" cy="304800"/>
          </a:xfrm>
          <a:prstGeom prst="rect">
            <a:avLst/>
          </a:prstGeom>
        </p:spPr>
      </p:pic>
      <p:sp>
        <p:nvSpPr>
          <p:cNvPr id="22" name="Text 0"/>
          <p:cNvSpPr/>
          <p:nvPr/>
        </p:nvSpPr>
        <p:spPr>
          <a:xfrm>
            <a:off x="1000125" y="457200"/>
            <a:ext cx="1240536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3000"/>
              </a:lnSpc>
              <a:buNone/>
            </a:pPr>
            <a:r>
              <a:rPr lang="en-US" sz="2800" b="1" dirty="0">
                <a:solidFill>
                  <a:srgbClr val="1F2937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Importance of M&amp;E in Primary Health Care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1"/>
          <p:cNvSpPr/>
          <p:nvPr/>
        </p:nvSpPr>
        <p:spPr>
          <a:xfrm>
            <a:off x="1447800" y="2628900"/>
            <a:ext cx="4693920" cy="29174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>
                <a:solidFill>
                  <a:srgbClr val="0D9488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Ensures Accountability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2"/>
          <p:cNvSpPr/>
          <p:nvPr/>
        </p:nvSpPr>
        <p:spPr>
          <a:xfrm>
            <a:off x="1447800" y="3009900"/>
            <a:ext cx="4267200" cy="80829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Provides accountability to communities, governments, and donors for health services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3"/>
          <p:cNvSpPr/>
          <p:nvPr/>
        </p:nvSpPr>
        <p:spPr>
          <a:xfrm>
            <a:off x="7239000" y="2628900"/>
            <a:ext cx="469392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Identifies Gaps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4"/>
          <p:cNvSpPr/>
          <p:nvPr/>
        </p:nvSpPr>
        <p:spPr>
          <a:xfrm>
            <a:off x="7239000" y="3009900"/>
            <a:ext cx="4267200" cy="80829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Helps identify issues like drug shortages, staff absences, and low immunization coverage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5"/>
          <p:cNvSpPr/>
          <p:nvPr/>
        </p:nvSpPr>
        <p:spPr>
          <a:xfrm>
            <a:off x="1447800" y="4572000"/>
            <a:ext cx="4267200" cy="61555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sz="2000" b="1" dirty="0">
                <a:solidFill>
                  <a:srgbClr val="CA8A04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Supports Evidence-Based Decisions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6"/>
          <p:cNvSpPr/>
          <p:nvPr/>
        </p:nvSpPr>
        <p:spPr>
          <a:xfrm>
            <a:off x="1447800" y="5257800"/>
            <a:ext cx="4267200" cy="80829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Provides data support for PHC level decision-making to improve health outcomes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 7"/>
          <p:cNvSpPr/>
          <p:nvPr/>
        </p:nvSpPr>
        <p:spPr>
          <a:xfrm>
            <a:off x="7239000" y="4572000"/>
            <a:ext cx="469392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sz="2000" b="1" dirty="0">
                <a:solidFill>
                  <a:srgbClr val="16A34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Builds Trust &amp; Transparency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 8"/>
          <p:cNvSpPr/>
          <p:nvPr/>
        </p:nvSpPr>
        <p:spPr>
          <a:xfrm>
            <a:off x="7239000" y="4953000"/>
            <a:ext cx="4267200" cy="5389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Enhances trust by publicly sharing data and results with stakeholders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 9"/>
          <p:cNvSpPr/>
          <p:nvPr/>
        </p:nvSpPr>
        <p:spPr>
          <a:xfrm>
            <a:off x="895350" y="6743700"/>
            <a:ext cx="1207008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Real-world application:</a:t>
            </a:r>
            <a:r>
              <a:rPr lang="en-US" sz="20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Using M&amp;E data to improve maternal health programs or dengue response measures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8218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657600" cy="36576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3600" y="4419600"/>
            <a:ext cx="2438400" cy="24384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76250"/>
            <a:ext cx="390525" cy="3429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914400"/>
            <a:ext cx="1219200" cy="381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1257300"/>
            <a:ext cx="11277600" cy="5715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600" y="1447800"/>
            <a:ext cx="142875" cy="1905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200" y="2133600"/>
            <a:ext cx="1819126" cy="17907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9989" y="2286000"/>
            <a:ext cx="533400" cy="5334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38101" y="2400300"/>
            <a:ext cx="257175" cy="3048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71576" y="3019425"/>
            <a:ext cx="354955" cy="1905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48940" y="2221929"/>
            <a:ext cx="1819126" cy="15240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16970" y="2533650"/>
            <a:ext cx="228600" cy="3048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36157" y="3019425"/>
            <a:ext cx="354955" cy="1905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186363" y="2266950"/>
            <a:ext cx="1819126" cy="1524000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829151" y="2419350"/>
            <a:ext cx="533400" cy="53340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81551" y="2533650"/>
            <a:ext cx="228600" cy="304800"/>
          </a:xfrm>
          <a:prstGeom prst="rect">
            <a:avLst/>
          </a:prstGeom>
        </p:spPr>
      </p:pic>
      <p:pic>
        <p:nvPicPr>
          <p:cNvPr id="19" name="Image 17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00739" y="3019425"/>
            <a:ext cx="354955" cy="19050"/>
          </a:xfrm>
          <a:prstGeom prst="rect">
            <a:avLst/>
          </a:prstGeom>
        </p:spPr>
      </p:pic>
      <p:pic>
        <p:nvPicPr>
          <p:cNvPr id="20" name="Image 18" descr="preencoded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550944" y="2266950"/>
            <a:ext cx="1819126" cy="1524000"/>
          </a:xfrm>
          <a:prstGeom prst="rect">
            <a:avLst/>
          </a:prstGeom>
        </p:spPr>
      </p:pic>
      <p:pic>
        <p:nvPicPr>
          <p:cNvPr id="21" name="Image 19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193732" y="2419350"/>
            <a:ext cx="533400" cy="533400"/>
          </a:xfrm>
          <a:prstGeom prst="rect">
            <a:avLst/>
          </a:prstGeom>
        </p:spPr>
      </p:pic>
      <p:pic>
        <p:nvPicPr>
          <p:cNvPr id="22" name="Image 20" descr="preencoded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346132" y="2533650"/>
            <a:ext cx="228600" cy="304800"/>
          </a:xfrm>
          <a:prstGeom prst="rect">
            <a:avLst/>
          </a:prstGeom>
        </p:spPr>
      </p:pic>
      <p:pic>
        <p:nvPicPr>
          <p:cNvPr id="23" name="Image 21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465320" y="3019425"/>
            <a:ext cx="354955" cy="19050"/>
          </a:xfrm>
          <a:prstGeom prst="rect">
            <a:avLst/>
          </a:prstGeom>
        </p:spPr>
      </p:pic>
      <p:pic>
        <p:nvPicPr>
          <p:cNvPr id="24" name="Image 22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15525" y="2133600"/>
            <a:ext cx="1819126" cy="1790700"/>
          </a:xfrm>
          <a:prstGeom prst="rect">
            <a:avLst/>
          </a:prstGeom>
        </p:spPr>
      </p:pic>
      <p:pic>
        <p:nvPicPr>
          <p:cNvPr id="25" name="Image 23" descr="preencoded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558314" y="2286000"/>
            <a:ext cx="533400" cy="533400"/>
          </a:xfrm>
          <a:prstGeom prst="rect">
            <a:avLst/>
          </a:prstGeom>
        </p:spPr>
      </p:pic>
      <p:pic>
        <p:nvPicPr>
          <p:cNvPr id="26" name="Image 24" descr="preencoded.pn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710714" y="2400300"/>
            <a:ext cx="228600" cy="304800"/>
          </a:xfrm>
          <a:prstGeom prst="rect">
            <a:avLst/>
          </a:prstGeom>
        </p:spPr>
      </p:pic>
      <p:pic>
        <p:nvPicPr>
          <p:cNvPr id="27" name="Image 25" descr="preencoded.pn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33400" y="4305300"/>
            <a:ext cx="2103090" cy="685800"/>
          </a:xfrm>
          <a:prstGeom prst="rect">
            <a:avLst/>
          </a:prstGeom>
        </p:spPr>
      </p:pic>
      <p:pic>
        <p:nvPicPr>
          <p:cNvPr id="28" name="Image 26" descr="preencoded.pn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47700" y="4448175"/>
            <a:ext cx="133350" cy="152400"/>
          </a:xfrm>
          <a:prstGeom prst="rect">
            <a:avLst/>
          </a:prstGeom>
        </p:spPr>
      </p:pic>
      <p:pic>
        <p:nvPicPr>
          <p:cNvPr id="29" name="Image 27" descr="preencoded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47700" y="4676775"/>
            <a:ext cx="171450" cy="152400"/>
          </a:xfrm>
          <a:prstGeom prst="rect">
            <a:avLst/>
          </a:prstGeom>
        </p:spPr>
      </p:pic>
      <p:pic>
        <p:nvPicPr>
          <p:cNvPr id="30" name="Image 28" descr="preencoded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903190" y="4448175"/>
            <a:ext cx="190500" cy="152400"/>
          </a:xfrm>
          <a:prstGeom prst="rect">
            <a:avLst/>
          </a:prstGeom>
        </p:spPr>
      </p:pic>
      <p:pic>
        <p:nvPicPr>
          <p:cNvPr id="31" name="Image 29" descr="preencoded.png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903190" y="4676775"/>
            <a:ext cx="152400" cy="152400"/>
          </a:xfrm>
          <a:prstGeom prst="rect">
            <a:avLst/>
          </a:prstGeom>
        </p:spPr>
      </p:pic>
      <p:pic>
        <p:nvPicPr>
          <p:cNvPr id="32" name="Image 30" descr="preencoded.png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5044380" y="4305300"/>
            <a:ext cx="2103090" cy="685800"/>
          </a:xfrm>
          <a:prstGeom prst="rect">
            <a:avLst/>
          </a:prstGeom>
        </p:spPr>
      </p:pic>
      <p:pic>
        <p:nvPicPr>
          <p:cNvPr id="33" name="Image 31" descr="preencoded.png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158680" y="4448175"/>
            <a:ext cx="190500" cy="152400"/>
          </a:xfrm>
          <a:prstGeom prst="rect">
            <a:avLst/>
          </a:prstGeom>
        </p:spPr>
      </p:pic>
      <p:pic>
        <p:nvPicPr>
          <p:cNvPr id="34" name="Image 32" descr="preencoded.png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5158680" y="4676775"/>
            <a:ext cx="114300" cy="152400"/>
          </a:xfrm>
          <a:prstGeom prst="rect">
            <a:avLst/>
          </a:prstGeom>
        </p:spPr>
      </p:pic>
      <p:pic>
        <p:nvPicPr>
          <p:cNvPr id="35" name="Image 33" descr="preencoded.png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7299871" y="4305300"/>
            <a:ext cx="2103090" cy="685800"/>
          </a:xfrm>
          <a:prstGeom prst="rect">
            <a:avLst/>
          </a:prstGeom>
        </p:spPr>
      </p:pic>
      <p:pic>
        <p:nvPicPr>
          <p:cNvPr id="36" name="Image 34" descr="preencoded.png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7414171" y="4448175"/>
            <a:ext cx="123825" cy="152400"/>
          </a:xfrm>
          <a:prstGeom prst="rect">
            <a:avLst/>
          </a:prstGeom>
        </p:spPr>
      </p:pic>
      <p:pic>
        <p:nvPicPr>
          <p:cNvPr id="37" name="Image 35" descr="preencoded.png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7414171" y="4676775"/>
            <a:ext cx="171450" cy="152400"/>
          </a:xfrm>
          <a:prstGeom prst="rect">
            <a:avLst/>
          </a:prstGeom>
        </p:spPr>
      </p:pic>
      <p:pic>
        <p:nvPicPr>
          <p:cNvPr id="38" name="Image 36" descr="preencoded.png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9555361" y="4305300"/>
            <a:ext cx="2103090" cy="685800"/>
          </a:xfrm>
          <a:prstGeom prst="rect">
            <a:avLst/>
          </a:prstGeom>
        </p:spPr>
      </p:pic>
      <p:pic>
        <p:nvPicPr>
          <p:cNvPr id="39" name="Image 37" descr="preencoded.png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9669661" y="4448175"/>
            <a:ext cx="152400" cy="152400"/>
          </a:xfrm>
          <a:prstGeom prst="rect">
            <a:avLst/>
          </a:prstGeom>
        </p:spPr>
      </p:pic>
      <p:pic>
        <p:nvPicPr>
          <p:cNvPr id="40" name="Image 38" descr="preencoded.png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9669661" y="4676775"/>
            <a:ext cx="152400" cy="152400"/>
          </a:xfrm>
          <a:prstGeom prst="rect">
            <a:avLst/>
          </a:prstGeom>
        </p:spPr>
      </p:pic>
      <p:pic>
        <p:nvPicPr>
          <p:cNvPr id="41" name="Image 39" descr="preencoded.png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457200" y="5905500"/>
            <a:ext cx="11277600" cy="495300"/>
          </a:xfrm>
          <a:prstGeom prst="rect">
            <a:avLst/>
          </a:prstGeom>
        </p:spPr>
      </p:pic>
      <p:pic>
        <p:nvPicPr>
          <p:cNvPr id="42" name="Image 40" descr="preencoded.png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571500" y="6067425"/>
            <a:ext cx="171450" cy="171450"/>
          </a:xfrm>
          <a:prstGeom prst="rect">
            <a:avLst/>
          </a:prstGeom>
        </p:spPr>
      </p:pic>
      <p:sp>
        <p:nvSpPr>
          <p:cNvPr id="43" name="Text 0"/>
          <p:cNvSpPr/>
          <p:nvPr/>
        </p:nvSpPr>
        <p:spPr>
          <a:xfrm>
            <a:off x="1000125" y="457200"/>
            <a:ext cx="1240536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3000"/>
              </a:lnSpc>
              <a:buNone/>
            </a:pPr>
            <a:r>
              <a:rPr lang="en-US" sz="2426" b="1" dirty="0">
                <a:solidFill>
                  <a:srgbClr val="1F2937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Key Components of M&amp;E Framework</a:t>
            </a:r>
            <a:endParaRPr lang="en-US" sz="2426" dirty="0"/>
          </a:p>
        </p:txBody>
      </p:sp>
      <p:sp>
        <p:nvSpPr>
          <p:cNvPr id="44" name="Text 1"/>
          <p:cNvSpPr/>
          <p:nvPr/>
        </p:nvSpPr>
        <p:spPr>
          <a:xfrm>
            <a:off x="866775" y="1409700"/>
            <a:ext cx="12070080" cy="26930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0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M&amp;E framework follows a logical chain that tracks the flow from resources to results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 2"/>
          <p:cNvSpPr/>
          <p:nvPr/>
        </p:nvSpPr>
        <p:spPr>
          <a:xfrm>
            <a:off x="533884" y="2895600"/>
            <a:ext cx="1665759" cy="26968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0D9488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Inputs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 3"/>
          <p:cNvSpPr/>
          <p:nvPr/>
        </p:nvSpPr>
        <p:spPr>
          <a:xfrm>
            <a:off x="609600" y="3238500"/>
            <a:ext cx="1514326" cy="5389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Resources needed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 4"/>
          <p:cNvSpPr/>
          <p:nvPr/>
        </p:nvSpPr>
        <p:spPr>
          <a:xfrm>
            <a:off x="2898465" y="3028950"/>
            <a:ext cx="1665759" cy="26968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Activities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 5"/>
          <p:cNvSpPr/>
          <p:nvPr/>
        </p:nvSpPr>
        <p:spPr>
          <a:xfrm>
            <a:off x="2898465" y="3371850"/>
            <a:ext cx="1665759" cy="26968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What we do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 6"/>
          <p:cNvSpPr/>
          <p:nvPr/>
        </p:nvSpPr>
        <p:spPr>
          <a:xfrm>
            <a:off x="5263046" y="3028950"/>
            <a:ext cx="1665759" cy="26968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CA8A04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Outputs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 7"/>
          <p:cNvSpPr/>
          <p:nvPr/>
        </p:nvSpPr>
        <p:spPr>
          <a:xfrm>
            <a:off x="5263046" y="3371850"/>
            <a:ext cx="1665759" cy="5389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What we produce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 8"/>
          <p:cNvSpPr/>
          <p:nvPr/>
        </p:nvSpPr>
        <p:spPr>
          <a:xfrm>
            <a:off x="7627627" y="3028950"/>
            <a:ext cx="1665759" cy="26968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16A34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Outcomes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 9"/>
          <p:cNvSpPr/>
          <p:nvPr/>
        </p:nvSpPr>
        <p:spPr>
          <a:xfrm>
            <a:off x="7627627" y="3371850"/>
            <a:ext cx="1665759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Changes we see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 10"/>
          <p:cNvSpPr/>
          <p:nvPr/>
        </p:nvSpPr>
        <p:spPr>
          <a:xfrm>
            <a:off x="9992209" y="2895600"/>
            <a:ext cx="1665759" cy="26968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9333E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Impact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11"/>
          <p:cNvSpPr/>
          <p:nvPr/>
        </p:nvSpPr>
        <p:spPr>
          <a:xfrm>
            <a:off x="10067925" y="3238500"/>
            <a:ext cx="1514326" cy="5389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Long-term effects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 12"/>
          <p:cNvSpPr/>
          <p:nvPr/>
        </p:nvSpPr>
        <p:spPr>
          <a:xfrm>
            <a:off x="819150" y="4419600"/>
            <a:ext cx="2061939" cy="23147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2000" dirty="0">
                <a:solidFill>
                  <a:srgbClr val="0F766E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Staff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 13"/>
          <p:cNvSpPr/>
          <p:nvPr/>
        </p:nvSpPr>
        <p:spPr>
          <a:xfrm>
            <a:off x="857250" y="4648200"/>
            <a:ext cx="2061939" cy="23147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2000" dirty="0">
                <a:solidFill>
                  <a:srgbClr val="0F766E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Medicines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 14"/>
          <p:cNvSpPr/>
          <p:nvPr/>
        </p:nvSpPr>
        <p:spPr>
          <a:xfrm>
            <a:off x="3131790" y="4419600"/>
            <a:ext cx="2061939" cy="23147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Training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 15"/>
          <p:cNvSpPr/>
          <p:nvPr/>
        </p:nvSpPr>
        <p:spPr>
          <a:xfrm>
            <a:off x="3093690" y="4648200"/>
            <a:ext cx="2061939" cy="23147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Vaccinations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 16"/>
          <p:cNvSpPr/>
          <p:nvPr/>
        </p:nvSpPr>
        <p:spPr>
          <a:xfrm>
            <a:off x="5387280" y="4419600"/>
            <a:ext cx="2061939" cy="23147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2000" dirty="0">
                <a:solidFill>
                  <a:srgbClr val="A16207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Consultations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 17"/>
          <p:cNvSpPr/>
          <p:nvPr/>
        </p:nvSpPr>
        <p:spPr>
          <a:xfrm>
            <a:off x="5311080" y="4648200"/>
            <a:ext cx="2061939" cy="23147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sz="2000" dirty="0">
                <a:solidFill>
                  <a:srgbClr val="A16207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Registers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 18"/>
          <p:cNvSpPr/>
          <p:nvPr/>
        </p:nvSpPr>
        <p:spPr>
          <a:xfrm>
            <a:off x="7576096" y="4419600"/>
            <a:ext cx="2061939" cy="230832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dirty="0">
                <a:solidFill>
                  <a:srgbClr val="15803D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Increased coverage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 19"/>
          <p:cNvSpPr/>
          <p:nvPr/>
        </p:nvSpPr>
        <p:spPr>
          <a:xfrm>
            <a:off x="7623721" y="4648200"/>
            <a:ext cx="2061939" cy="230832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dirty="0">
                <a:solidFill>
                  <a:srgbClr val="15803D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Reduced mortality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 20"/>
          <p:cNvSpPr/>
          <p:nvPr/>
        </p:nvSpPr>
        <p:spPr>
          <a:xfrm>
            <a:off x="9860161" y="4419600"/>
            <a:ext cx="2061939" cy="23403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dirty="0">
                <a:solidFill>
                  <a:srgbClr val="7E22CE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Reduced burden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 21"/>
          <p:cNvSpPr/>
          <p:nvPr/>
        </p:nvSpPr>
        <p:spPr>
          <a:xfrm>
            <a:off x="9860161" y="4648200"/>
            <a:ext cx="2061939" cy="23403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1800"/>
              </a:lnSpc>
              <a:buNone/>
            </a:pPr>
            <a:r>
              <a:rPr lang="en-US" dirty="0">
                <a:solidFill>
                  <a:srgbClr val="7E22CE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Better health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 22"/>
          <p:cNvSpPr/>
          <p:nvPr/>
        </p:nvSpPr>
        <p:spPr>
          <a:xfrm>
            <a:off x="857250" y="6019800"/>
            <a:ext cx="1215390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Key point:</a:t>
            </a:r>
            <a:r>
              <a:rPr lang="en-US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A complete M&amp;E framework tracks the entire chain from inputs to impact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961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657600" cy="36576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3600" y="4457700"/>
            <a:ext cx="2438400" cy="24384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76250"/>
            <a:ext cx="342900" cy="3429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914400"/>
            <a:ext cx="1219200" cy="381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956" y="1914525"/>
            <a:ext cx="3709243" cy="35814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800" y="2038350"/>
            <a:ext cx="409129" cy="5715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6465" y="2152650"/>
            <a:ext cx="247650" cy="3429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5800" y="2819400"/>
            <a:ext cx="152400" cy="1524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5800" y="3733800"/>
            <a:ext cx="114300" cy="1524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5800" y="4381500"/>
            <a:ext cx="114300" cy="15240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92501" y="1790700"/>
            <a:ext cx="3606850" cy="35814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21101" y="2038350"/>
            <a:ext cx="491877" cy="5715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657427" y="2152650"/>
            <a:ext cx="219075" cy="34290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521101" y="2819400"/>
            <a:ext cx="152400" cy="152400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21101" y="3467100"/>
            <a:ext cx="190500" cy="15240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521101" y="4114800"/>
            <a:ext cx="152400" cy="152400"/>
          </a:xfrm>
          <a:prstGeom prst="rect">
            <a:avLst/>
          </a:prstGeom>
        </p:spPr>
      </p:pic>
      <p:pic>
        <p:nvPicPr>
          <p:cNvPr id="19" name="Image 17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127950" y="1790700"/>
            <a:ext cx="3606701" cy="3581400"/>
          </a:xfrm>
          <a:prstGeom prst="rect">
            <a:avLst/>
          </a:prstGeom>
        </p:spPr>
      </p:pic>
      <p:pic>
        <p:nvPicPr>
          <p:cNvPr id="20" name="Image 18" descr="preencoded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356550" y="2038350"/>
            <a:ext cx="512713" cy="571500"/>
          </a:xfrm>
          <a:prstGeom prst="rect">
            <a:avLst/>
          </a:prstGeom>
        </p:spPr>
      </p:pic>
      <p:pic>
        <p:nvPicPr>
          <p:cNvPr id="21" name="Image 19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431857" y="2152650"/>
            <a:ext cx="361950" cy="342900"/>
          </a:xfrm>
          <a:prstGeom prst="rect">
            <a:avLst/>
          </a:prstGeom>
        </p:spPr>
      </p:pic>
      <p:pic>
        <p:nvPicPr>
          <p:cNvPr id="22" name="Image 20" descr="preencoded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56550" y="2819400"/>
            <a:ext cx="190500" cy="152400"/>
          </a:xfrm>
          <a:prstGeom prst="rect">
            <a:avLst/>
          </a:prstGeom>
        </p:spPr>
      </p:pic>
      <p:pic>
        <p:nvPicPr>
          <p:cNvPr id="23" name="Image 21" descr="preencoded.pn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356550" y="3467100"/>
            <a:ext cx="133350" cy="152400"/>
          </a:xfrm>
          <a:prstGeom prst="rect">
            <a:avLst/>
          </a:prstGeom>
        </p:spPr>
      </p:pic>
      <p:pic>
        <p:nvPicPr>
          <p:cNvPr id="24" name="Image 22" descr="preencoded.pn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356550" y="4114800"/>
            <a:ext cx="114300" cy="152400"/>
          </a:xfrm>
          <a:prstGeom prst="rect">
            <a:avLst/>
          </a:prstGeom>
        </p:spPr>
      </p:pic>
      <p:pic>
        <p:nvPicPr>
          <p:cNvPr id="25" name="Image 23" descr="preencoded.pn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57200" y="5600700"/>
            <a:ext cx="11277600" cy="838200"/>
          </a:xfrm>
          <a:prstGeom prst="rect">
            <a:avLst/>
          </a:prstGeom>
        </p:spPr>
      </p:pic>
      <p:pic>
        <p:nvPicPr>
          <p:cNvPr id="26" name="Image 24" descr="preencoded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09600" y="5867400"/>
            <a:ext cx="171450" cy="304800"/>
          </a:xfrm>
          <a:prstGeom prst="rect">
            <a:avLst/>
          </a:prstGeom>
        </p:spPr>
      </p:pic>
      <p:sp>
        <p:nvSpPr>
          <p:cNvPr id="27" name="Text 0"/>
          <p:cNvSpPr/>
          <p:nvPr/>
        </p:nvSpPr>
        <p:spPr>
          <a:xfrm>
            <a:off x="952500" y="457200"/>
            <a:ext cx="1240536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3000"/>
              </a:lnSpc>
              <a:buNone/>
            </a:pPr>
            <a:r>
              <a:rPr lang="en-US" sz="2426" b="1" dirty="0">
                <a:solidFill>
                  <a:srgbClr val="1F2937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M&amp;E Tools &amp; Systems</a:t>
            </a:r>
            <a:endParaRPr lang="en-US" sz="2426" dirty="0"/>
          </a:p>
        </p:txBody>
      </p:sp>
      <p:sp>
        <p:nvSpPr>
          <p:cNvPr id="28" name="Text 1"/>
          <p:cNvSpPr/>
          <p:nvPr/>
        </p:nvSpPr>
        <p:spPr>
          <a:xfrm>
            <a:off x="457200" y="1257300"/>
            <a:ext cx="1240536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sz="20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Effective M&amp;E requires a structured approach with specialized tools to collect and analyze data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 2"/>
          <p:cNvSpPr/>
          <p:nvPr/>
        </p:nvSpPr>
        <p:spPr>
          <a:xfrm>
            <a:off x="1247329" y="2019300"/>
            <a:ext cx="2587972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>
                <a:solidFill>
                  <a:srgbClr val="0D9488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Health Information Systems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 3"/>
          <p:cNvSpPr/>
          <p:nvPr/>
        </p:nvSpPr>
        <p:spPr>
          <a:xfrm>
            <a:off x="914400" y="2781300"/>
            <a:ext cx="3212991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DHIS-2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 4"/>
          <p:cNvSpPr/>
          <p:nvPr/>
        </p:nvSpPr>
        <p:spPr>
          <a:xfrm>
            <a:off x="914400" y="3048000"/>
            <a:ext cx="2920901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District Health Information Software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 5"/>
          <p:cNvSpPr/>
          <p:nvPr/>
        </p:nvSpPr>
        <p:spPr>
          <a:xfrm>
            <a:off x="876300" y="3695700"/>
            <a:ext cx="297626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Registers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6"/>
          <p:cNvSpPr/>
          <p:nvPr/>
        </p:nvSpPr>
        <p:spPr>
          <a:xfrm>
            <a:off x="876300" y="3962400"/>
            <a:ext cx="2976265" cy="24865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Tracking individual patient data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7"/>
          <p:cNvSpPr/>
          <p:nvPr/>
        </p:nvSpPr>
        <p:spPr>
          <a:xfrm>
            <a:off x="876300" y="4343400"/>
            <a:ext cx="3254901" cy="26968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Reports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8"/>
          <p:cNvSpPr/>
          <p:nvPr/>
        </p:nvSpPr>
        <p:spPr>
          <a:xfrm>
            <a:off x="876300" y="4610100"/>
            <a:ext cx="2959001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Monthly/quarterly data summaries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 9"/>
          <p:cNvSpPr/>
          <p:nvPr/>
        </p:nvSpPr>
        <p:spPr>
          <a:xfrm>
            <a:off x="5165378" y="2019300"/>
            <a:ext cx="2505373" cy="59118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>
                <a:solidFill>
                  <a:srgbClr val="9333E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Supervision Checklists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10"/>
          <p:cNvSpPr/>
          <p:nvPr/>
        </p:nvSpPr>
        <p:spPr>
          <a:xfrm>
            <a:off x="4749701" y="2781300"/>
            <a:ext cx="2962513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Service Quality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11"/>
          <p:cNvSpPr/>
          <p:nvPr/>
        </p:nvSpPr>
        <p:spPr>
          <a:xfrm>
            <a:off x="4749701" y="3048000"/>
            <a:ext cx="2962513" cy="24865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Ensuring standards compliance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12"/>
          <p:cNvSpPr/>
          <p:nvPr/>
        </p:nvSpPr>
        <p:spPr>
          <a:xfrm>
            <a:off x="4787801" y="3429000"/>
            <a:ext cx="2790944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Process Compliance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13"/>
          <p:cNvSpPr/>
          <p:nvPr/>
        </p:nvSpPr>
        <p:spPr>
          <a:xfrm>
            <a:off x="4787801" y="3695700"/>
            <a:ext cx="2790944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Verifying workflow adherence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 14"/>
          <p:cNvSpPr/>
          <p:nvPr/>
        </p:nvSpPr>
        <p:spPr>
          <a:xfrm>
            <a:off x="4749701" y="4076700"/>
            <a:ext cx="3010480" cy="26930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Data Collection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15"/>
          <p:cNvSpPr/>
          <p:nvPr/>
        </p:nvSpPr>
        <p:spPr>
          <a:xfrm>
            <a:off x="4749701" y="4343400"/>
            <a:ext cx="3010480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Facility performance monitoring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 16"/>
          <p:cNvSpPr/>
          <p:nvPr/>
        </p:nvSpPr>
        <p:spPr>
          <a:xfrm>
            <a:off x="9021663" y="2019300"/>
            <a:ext cx="2484388" cy="29174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>
                <a:solidFill>
                  <a:srgbClr val="CA8A04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Community Feedback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 17"/>
          <p:cNvSpPr/>
          <p:nvPr/>
        </p:nvSpPr>
        <p:spPr>
          <a:xfrm>
            <a:off x="8623250" y="2781300"/>
            <a:ext cx="2351380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Meetings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 18"/>
          <p:cNvSpPr/>
          <p:nvPr/>
        </p:nvSpPr>
        <p:spPr>
          <a:xfrm>
            <a:off x="8623250" y="3048000"/>
            <a:ext cx="2351380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Community engagement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 19"/>
          <p:cNvSpPr/>
          <p:nvPr/>
        </p:nvSpPr>
        <p:spPr>
          <a:xfrm>
            <a:off x="8566100" y="3429000"/>
            <a:ext cx="209926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Surveys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 20"/>
          <p:cNvSpPr/>
          <p:nvPr/>
        </p:nvSpPr>
        <p:spPr>
          <a:xfrm>
            <a:off x="8566100" y="3695700"/>
            <a:ext cx="2099265" cy="24865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Quantitative feedback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 21"/>
          <p:cNvSpPr/>
          <p:nvPr/>
        </p:nvSpPr>
        <p:spPr>
          <a:xfrm>
            <a:off x="8547050" y="4076700"/>
            <a:ext cx="1830616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Suggestions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 22"/>
          <p:cNvSpPr/>
          <p:nvPr/>
        </p:nvSpPr>
        <p:spPr>
          <a:xfrm>
            <a:off x="8547050" y="4343400"/>
            <a:ext cx="1830616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Improvement ideas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 23"/>
          <p:cNvSpPr/>
          <p:nvPr/>
        </p:nvSpPr>
        <p:spPr>
          <a:xfrm>
            <a:off x="895350" y="5753100"/>
            <a:ext cx="109728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Key insight:</a:t>
            </a:r>
            <a:r>
              <a:rPr lang="en-US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Effective M&amp;E requires</a:t>
            </a:r>
            <a:r>
              <a:rPr lang="en-US" b="1" dirty="0">
                <a:solidFill>
                  <a:srgbClr val="16A34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integration</a:t>
            </a:r>
            <a:r>
              <a:rPr lang="en-US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of multiple tools to collect, analyze and utilize data for decision-making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9723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657600" cy="36576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3600" y="4533900"/>
            <a:ext cx="2438400" cy="24384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76250"/>
            <a:ext cx="342900" cy="3429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914400"/>
            <a:ext cx="1219200" cy="381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1181100"/>
            <a:ext cx="2676525" cy="35814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7700" y="1447800"/>
            <a:ext cx="396478" cy="4572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7352" y="1524000"/>
            <a:ext cx="257175" cy="3048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7700" y="2819400"/>
            <a:ext cx="2295525" cy="17145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24225" y="1181100"/>
            <a:ext cx="2676525" cy="35814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14725" y="1447800"/>
            <a:ext cx="352127" cy="45720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47914" y="1524000"/>
            <a:ext cx="285750" cy="3048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514725" y="2552700"/>
            <a:ext cx="2295525" cy="17145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191250" y="1181100"/>
            <a:ext cx="2676525" cy="358140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81750" y="1447800"/>
            <a:ext cx="364778" cy="457200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478339" y="1524000"/>
            <a:ext cx="171450" cy="30480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81750" y="2552700"/>
            <a:ext cx="2295525" cy="1981200"/>
          </a:xfrm>
          <a:prstGeom prst="rect">
            <a:avLst/>
          </a:prstGeom>
        </p:spPr>
      </p:pic>
      <p:pic>
        <p:nvPicPr>
          <p:cNvPr id="19" name="Image 17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058275" y="1181100"/>
            <a:ext cx="2676525" cy="3581400"/>
          </a:xfrm>
          <a:prstGeom prst="rect">
            <a:avLst/>
          </a:prstGeom>
        </p:spPr>
      </p:pic>
      <p:pic>
        <p:nvPicPr>
          <p:cNvPr id="20" name="Image 18" descr="preencoded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248775" y="1447800"/>
            <a:ext cx="367010" cy="457200"/>
          </a:xfrm>
          <a:prstGeom prst="rect">
            <a:avLst/>
          </a:prstGeom>
        </p:spPr>
      </p:pic>
      <p:pic>
        <p:nvPicPr>
          <p:cNvPr id="21" name="Image 19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17980" y="1524000"/>
            <a:ext cx="228600" cy="304800"/>
          </a:xfrm>
          <a:prstGeom prst="rect">
            <a:avLst/>
          </a:prstGeom>
        </p:spPr>
      </p:pic>
      <p:pic>
        <p:nvPicPr>
          <p:cNvPr id="22" name="Image 20" descr="preencoded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9248775" y="2552700"/>
            <a:ext cx="2295525" cy="1981200"/>
          </a:xfrm>
          <a:prstGeom prst="rect">
            <a:avLst/>
          </a:prstGeom>
        </p:spPr>
      </p:pic>
      <p:pic>
        <p:nvPicPr>
          <p:cNvPr id="23" name="Image 21" descr="preencoded.pn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57200" y="4991100"/>
            <a:ext cx="11277600" cy="876300"/>
          </a:xfrm>
          <a:prstGeom prst="rect">
            <a:avLst/>
          </a:prstGeom>
        </p:spPr>
      </p:pic>
      <p:pic>
        <p:nvPicPr>
          <p:cNvPr id="24" name="Image 22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0743" y="5143500"/>
            <a:ext cx="257175" cy="304800"/>
          </a:xfrm>
          <a:prstGeom prst="rect">
            <a:avLst/>
          </a:prstGeom>
        </p:spPr>
      </p:pic>
      <p:pic>
        <p:nvPicPr>
          <p:cNvPr id="25" name="Image 23" descr="preencoded.pn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586633" y="5276850"/>
            <a:ext cx="200025" cy="304800"/>
          </a:xfrm>
          <a:prstGeom prst="rect">
            <a:avLst/>
          </a:prstGeom>
        </p:spPr>
      </p:pic>
      <p:pic>
        <p:nvPicPr>
          <p:cNvPr id="26" name="Image 24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28802" y="5143500"/>
            <a:ext cx="285750" cy="304800"/>
          </a:xfrm>
          <a:prstGeom prst="rect">
            <a:avLst/>
          </a:prstGeom>
        </p:spPr>
      </p:pic>
      <p:pic>
        <p:nvPicPr>
          <p:cNvPr id="27" name="Image 25" descr="preencoded.pn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956697" y="5276850"/>
            <a:ext cx="200025" cy="304800"/>
          </a:xfrm>
          <a:prstGeom prst="rect">
            <a:avLst/>
          </a:prstGeom>
        </p:spPr>
      </p:pic>
      <p:pic>
        <p:nvPicPr>
          <p:cNvPr id="28" name="Image 26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670304" y="5143500"/>
            <a:ext cx="171450" cy="304800"/>
          </a:xfrm>
          <a:prstGeom prst="rect">
            <a:avLst/>
          </a:prstGeom>
        </p:spPr>
      </p:pic>
      <p:pic>
        <p:nvPicPr>
          <p:cNvPr id="29" name="Image 27" descr="preencoded.pn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355336" y="5276850"/>
            <a:ext cx="200025" cy="304800"/>
          </a:xfrm>
          <a:prstGeom prst="rect">
            <a:avLst/>
          </a:prstGeom>
        </p:spPr>
      </p:pic>
      <p:pic>
        <p:nvPicPr>
          <p:cNvPr id="30" name="Image 28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983218" y="5143500"/>
            <a:ext cx="228600" cy="304800"/>
          </a:xfrm>
          <a:prstGeom prst="rect">
            <a:avLst/>
          </a:prstGeom>
        </p:spPr>
      </p:pic>
      <p:pic>
        <p:nvPicPr>
          <p:cNvPr id="31" name="Image 29" descr="preencoded.pn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57200" y="6019800"/>
            <a:ext cx="11277600" cy="495300"/>
          </a:xfrm>
          <a:prstGeom prst="rect">
            <a:avLst/>
          </a:prstGeom>
        </p:spPr>
      </p:pic>
      <p:pic>
        <p:nvPicPr>
          <p:cNvPr id="32" name="Image 30" descr="preencoded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71500" y="6181725"/>
            <a:ext cx="133350" cy="171450"/>
          </a:xfrm>
          <a:prstGeom prst="rect">
            <a:avLst/>
          </a:prstGeom>
        </p:spPr>
      </p:pic>
      <p:sp>
        <p:nvSpPr>
          <p:cNvPr id="33" name="Text 0"/>
          <p:cNvSpPr/>
          <p:nvPr/>
        </p:nvSpPr>
        <p:spPr>
          <a:xfrm>
            <a:off x="952500" y="457200"/>
            <a:ext cx="1240536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3000"/>
              </a:lnSpc>
              <a:buNone/>
            </a:pPr>
            <a:r>
              <a:rPr lang="en-US" sz="2800" b="1" dirty="0">
                <a:solidFill>
                  <a:srgbClr val="1F2937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Types of Indicators in Health Programs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1"/>
          <p:cNvSpPr/>
          <p:nvPr/>
        </p:nvSpPr>
        <p:spPr>
          <a:xfrm>
            <a:off x="1158478" y="1371600"/>
            <a:ext cx="1784747" cy="29174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>
                <a:solidFill>
                  <a:srgbClr val="2563EB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Input Indicators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2"/>
          <p:cNvSpPr/>
          <p:nvPr/>
        </p:nvSpPr>
        <p:spPr>
          <a:xfrm>
            <a:off x="647700" y="2133600"/>
            <a:ext cx="2295525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Resources used in the program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 3"/>
          <p:cNvSpPr/>
          <p:nvPr/>
        </p:nvSpPr>
        <p:spPr>
          <a:xfrm>
            <a:off x="762000" y="2933700"/>
            <a:ext cx="2273618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1D4ED8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Examples</a:t>
            </a:r>
            <a:r>
              <a:rPr lang="en-US" sz="1260" b="1" dirty="0">
                <a:solidFill>
                  <a:srgbClr val="1D4ED8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:</a:t>
            </a:r>
            <a:endParaRPr lang="en-US" sz="1260" dirty="0"/>
          </a:p>
        </p:txBody>
      </p:sp>
      <p:sp>
        <p:nvSpPr>
          <p:cNvPr id="37" name="Text 4"/>
          <p:cNvSpPr/>
          <p:nvPr/>
        </p:nvSpPr>
        <p:spPr>
          <a:xfrm>
            <a:off x="762000" y="3276600"/>
            <a:ext cx="2273618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342900" indent="-342900" algn="l">
              <a:lnSpc>
                <a:spcPts val="2100"/>
              </a:lnSpc>
              <a:buSzPct val="10000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Staff availability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5"/>
          <p:cNvSpPr/>
          <p:nvPr/>
        </p:nvSpPr>
        <p:spPr>
          <a:xfrm>
            <a:off x="762000" y="3581400"/>
            <a:ext cx="2273618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342900" indent="-342900" algn="l">
              <a:lnSpc>
                <a:spcPts val="2100"/>
              </a:lnSpc>
              <a:buSzPct val="10000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Drug availability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6"/>
          <p:cNvSpPr/>
          <p:nvPr/>
        </p:nvSpPr>
        <p:spPr>
          <a:xfrm>
            <a:off x="762000" y="3886200"/>
            <a:ext cx="2066925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342900" indent="-342900" algn="l">
              <a:lnSpc>
                <a:spcPts val="2100"/>
              </a:lnSpc>
              <a:buSzPct val="10000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Equipment availability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7"/>
          <p:cNvSpPr/>
          <p:nvPr/>
        </p:nvSpPr>
        <p:spPr>
          <a:xfrm>
            <a:off x="3981152" y="1371600"/>
            <a:ext cx="1829098" cy="59118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>
                <a:solidFill>
                  <a:srgbClr val="16A34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Process Indicators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 8"/>
          <p:cNvSpPr/>
          <p:nvPr/>
        </p:nvSpPr>
        <p:spPr>
          <a:xfrm>
            <a:off x="3514725" y="2133600"/>
            <a:ext cx="2525078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Activities implemented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9"/>
          <p:cNvSpPr/>
          <p:nvPr/>
        </p:nvSpPr>
        <p:spPr>
          <a:xfrm>
            <a:off x="3629025" y="2667000"/>
            <a:ext cx="2273618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15803D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Examples</a:t>
            </a:r>
            <a:r>
              <a:rPr lang="en-US" sz="1260" b="1" dirty="0">
                <a:solidFill>
                  <a:srgbClr val="15803D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:</a:t>
            </a:r>
            <a:endParaRPr lang="en-US" sz="1260" dirty="0"/>
          </a:p>
        </p:txBody>
      </p:sp>
      <p:sp>
        <p:nvSpPr>
          <p:cNvPr id="43" name="Text 10"/>
          <p:cNvSpPr/>
          <p:nvPr/>
        </p:nvSpPr>
        <p:spPr>
          <a:xfrm>
            <a:off x="3629025" y="3009900"/>
            <a:ext cx="2273618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342900" indent="-342900" algn="l">
              <a:lnSpc>
                <a:spcPts val="2100"/>
              </a:lnSpc>
              <a:buSzPct val="10000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ANC visits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 11"/>
          <p:cNvSpPr/>
          <p:nvPr/>
        </p:nvSpPr>
        <p:spPr>
          <a:xfrm>
            <a:off x="3629025" y="3314700"/>
            <a:ext cx="2066925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342900" indent="-342900" algn="l">
              <a:lnSpc>
                <a:spcPts val="2100"/>
              </a:lnSpc>
              <a:buSzPct val="10000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Health education sessions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 12"/>
          <p:cNvSpPr/>
          <p:nvPr/>
        </p:nvSpPr>
        <p:spPr>
          <a:xfrm>
            <a:off x="3629025" y="3886200"/>
            <a:ext cx="2273618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342900" indent="-342900" algn="l">
              <a:lnSpc>
                <a:spcPts val="2100"/>
              </a:lnSpc>
              <a:buSzPct val="10000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Counseling sessions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 13"/>
          <p:cNvSpPr/>
          <p:nvPr/>
        </p:nvSpPr>
        <p:spPr>
          <a:xfrm>
            <a:off x="6860828" y="1371600"/>
            <a:ext cx="1816447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sz="2000" b="1" dirty="0">
                <a:solidFill>
                  <a:srgbClr val="CA8A04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Output Indicators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 14"/>
          <p:cNvSpPr/>
          <p:nvPr/>
        </p:nvSpPr>
        <p:spPr>
          <a:xfrm>
            <a:off x="6381750" y="2133600"/>
            <a:ext cx="2525078" cy="24865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Direct results of activities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 15"/>
          <p:cNvSpPr/>
          <p:nvPr/>
        </p:nvSpPr>
        <p:spPr>
          <a:xfrm>
            <a:off x="6496050" y="2667000"/>
            <a:ext cx="2273618" cy="26968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A16207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Examples</a:t>
            </a:r>
            <a:r>
              <a:rPr lang="en-US" sz="1260" b="1" dirty="0">
                <a:solidFill>
                  <a:srgbClr val="A16207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:</a:t>
            </a:r>
            <a:endParaRPr lang="en-US" sz="1260" dirty="0"/>
          </a:p>
        </p:txBody>
      </p:sp>
      <p:sp>
        <p:nvSpPr>
          <p:cNvPr id="49" name="Text 16"/>
          <p:cNvSpPr/>
          <p:nvPr/>
        </p:nvSpPr>
        <p:spPr>
          <a:xfrm>
            <a:off x="6496050" y="3009900"/>
            <a:ext cx="2066925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342900" indent="-342900" algn="l">
              <a:lnSpc>
                <a:spcPts val="2100"/>
              </a:lnSpc>
              <a:buSzPct val="10000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Immunization coverage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(%)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 17"/>
          <p:cNvSpPr/>
          <p:nvPr/>
        </p:nvSpPr>
        <p:spPr>
          <a:xfrm>
            <a:off x="6496050" y="3581400"/>
            <a:ext cx="2066925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342900" indent="-342900" algn="l">
              <a:lnSpc>
                <a:spcPts val="2100"/>
              </a:lnSpc>
              <a:buSzPct val="10000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Number of consultations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 18"/>
          <p:cNvSpPr/>
          <p:nvPr/>
        </p:nvSpPr>
        <p:spPr>
          <a:xfrm>
            <a:off x="6496050" y="4152900"/>
            <a:ext cx="2273618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342900" indent="-342900" algn="l">
              <a:lnSpc>
                <a:spcPts val="2100"/>
              </a:lnSpc>
              <a:buSzPct val="10000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Training completion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 19"/>
          <p:cNvSpPr/>
          <p:nvPr/>
        </p:nvSpPr>
        <p:spPr>
          <a:xfrm>
            <a:off x="9730085" y="1371600"/>
            <a:ext cx="1814215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sz="2000" b="1" dirty="0">
                <a:solidFill>
                  <a:srgbClr val="9333E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Impact Indicators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 20"/>
          <p:cNvSpPr/>
          <p:nvPr/>
        </p:nvSpPr>
        <p:spPr>
          <a:xfrm>
            <a:off x="9248775" y="2133600"/>
            <a:ext cx="2525078" cy="26968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Long-term effects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21"/>
          <p:cNvSpPr/>
          <p:nvPr/>
        </p:nvSpPr>
        <p:spPr>
          <a:xfrm>
            <a:off x="9363075" y="2667000"/>
            <a:ext cx="2273618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7E22CE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Examples</a:t>
            </a:r>
            <a:r>
              <a:rPr lang="en-US" sz="1260" b="1" dirty="0">
                <a:solidFill>
                  <a:srgbClr val="7E22C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:</a:t>
            </a:r>
            <a:endParaRPr lang="en-US" sz="1260" dirty="0"/>
          </a:p>
        </p:txBody>
      </p:sp>
      <p:sp>
        <p:nvSpPr>
          <p:cNvPr id="55" name="Text 22"/>
          <p:cNvSpPr/>
          <p:nvPr/>
        </p:nvSpPr>
        <p:spPr>
          <a:xfrm>
            <a:off x="9363075" y="3009900"/>
            <a:ext cx="2066925" cy="5389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342900" indent="-342900" algn="l">
              <a:lnSpc>
                <a:spcPts val="2100"/>
              </a:lnSpc>
              <a:buSzPct val="10000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Maternal mortality rates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 23"/>
          <p:cNvSpPr/>
          <p:nvPr/>
        </p:nvSpPr>
        <p:spPr>
          <a:xfrm>
            <a:off x="9363075" y="3581400"/>
            <a:ext cx="2273618" cy="24865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342900" indent="-342900" algn="l">
              <a:lnSpc>
                <a:spcPts val="2100"/>
              </a:lnSpc>
              <a:buSzPct val="10000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Child mortality rates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 24"/>
          <p:cNvSpPr/>
          <p:nvPr/>
        </p:nvSpPr>
        <p:spPr>
          <a:xfrm>
            <a:off x="9363075" y="3886200"/>
            <a:ext cx="2066925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342900" indent="-342900" algn="l">
              <a:lnSpc>
                <a:spcPts val="2100"/>
              </a:lnSpc>
              <a:buSzPct val="10000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Disease burden reduction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 25"/>
          <p:cNvSpPr/>
          <p:nvPr/>
        </p:nvSpPr>
        <p:spPr>
          <a:xfrm>
            <a:off x="731267" y="5448300"/>
            <a:ext cx="676126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Inputs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 26"/>
          <p:cNvSpPr/>
          <p:nvPr/>
        </p:nvSpPr>
        <p:spPr>
          <a:xfrm>
            <a:off x="3959126" y="5448300"/>
            <a:ext cx="825103" cy="24865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Process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 27"/>
          <p:cNvSpPr/>
          <p:nvPr/>
        </p:nvSpPr>
        <p:spPr>
          <a:xfrm>
            <a:off x="7327761" y="5448300"/>
            <a:ext cx="856536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Outputs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 28"/>
          <p:cNvSpPr/>
          <p:nvPr/>
        </p:nvSpPr>
        <p:spPr>
          <a:xfrm>
            <a:off x="10732108" y="5448300"/>
            <a:ext cx="730969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Impact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 29"/>
          <p:cNvSpPr/>
          <p:nvPr/>
        </p:nvSpPr>
        <p:spPr>
          <a:xfrm>
            <a:off x="819150" y="6134100"/>
            <a:ext cx="1215390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Key point:</a:t>
            </a:r>
            <a:r>
              <a:rPr lang="en-US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Indicators should follow a logical flow from inputs to impact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2771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657600" cy="36576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3600" y="4838700"/>
            <a:ext cx="2438400" cy="24384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76250"/>
            <a:ext cx="342900" cy="3429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914400"/>
            <a:ext cx="1219200" cy="381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1181100"/>
            <a:ext cx="11277600" cy="8382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200" y="2247900"/>
            <a:ext cx="457200" cy="4572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1500" y="2324100"/>
            <a:ext cx="228600" cy="3048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7200" y="2857500"/>
            <a:ext cx="5524500" cy="11430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9600" y="3009900"/>
            <a:ext cx="381000" cy="3810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4375" y="3067050"/>
            <a:ext cx="171450" cy="26670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7200" y="4152900"/>
            <a:ext cx="5524500" cy="11430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9600" y="4305300"/>
            <a:ext cx="381000" cy="3810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850" y="4362450"/>
            <a:ext cx="190500" cy="26670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5448300"/>
            <a:ext cx="5524500" cy="1143000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09600" y="5600700"/>
            <a:ext cx="381000" cy="38100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81038" y="5657850"/>
            <a:ext cx="238125" cy="266700"/>
          </a:xfrm>
          <a:prstGeom prst="rect">
            <a:avLst/>
          </a:prstGeom>
        </p:spPr>
      </p:pic>
      <p:pic>
        <p:nvPicPr>
          <p:cNvPr id="19" name="Image 17" descr="preencoded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210300" y="2247900"/>
            <a:ext cx="457200" cy="457200"/>
          </a:xfrm>
          <a:prstGeom prst="rect">
            <a:avLst/>
          </a:prstGeom>
        </p:spPr>
      </p:pic>
      <p:pic>
        <p:nvPicPr>
          <p:cNvPr id="20" name="Image 18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353175" y="2324100"/>
            <a:ext cx="171450" cy="304800"/>
          </a:xfrm>
          <a:prstGeom prst="rect">
            <a:avLst/>
          </a:prstGeom>
        </p:spPr>
      </p:pic>
      <p:pic>
        <p:nvPicPr>
          <p:cNvPr id="21" name="Image 19" descr="preencoded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210300" y="2857500"/>
            <a:ext cx="5524500" cy="2514600"/>
          </a:xfrm>
          <a:prstGeom prst="rect">
            <a:avLst/>
          </a:prstGeom>
        </p:spPr>
      </p:pic>
      <p:pic>
        <p:nvPicPr>
          <p:cNvPr id="22" name="Image 20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438900" y="3086100"/>
            <a:ext cx="381000" cy="381000"/>
          </a:xfrm>
          <a:prstGeom prst="rect">
            <a:avLst/>
          </a:prstGeom>
        </p:spPr>
      </p:pic>
      <p:pic>
        <p:nvPicPr>
          <p:cNvPr id="23" name="Image 21" descr="preencoded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543675" y="3143250"/>
            <a:ext cx="171450" cy="266700"/>
          </a:xfrm>
          <a:prstGeom prst="rect">
            <a:avLst/>
          </a:prstGeom>
        </p:spPr>
      </p:pic>
      <p:pic>
        <p:nvPicPr>
          <p:cNvPr id="24" name="Image 22" descr="preencoded.pn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934200" y="4171950"/>
            <a:ext cx="152400" cy="152400"/>
          </a:xfrm>
          <a:prstGeom prst="rect">
            <a:avLst/>
          </a:prstGeom>
        </p:spPr>
      </p:pic>
      <p:pic>
        <p:nvPicPr>
          <p:cNvPr id="25" name="Image 23" descr="preencoded.pn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934200" y="4552950"/>
            <a:ext cx="152400" cy="152400"/>
          </a:xfrm>
          <a:prstGeom prst="rect">
            <a:avLst/>
          </a:prstGeom>
        </p:spPr>
      </p:pic>
      <p:pic>
        <p:nvPicPr>
          <p:cNvPr id="26" name="Image 24" descr="preencoded.pn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934200" y="4933950"/>
            <a:ext cx="152400" cy="152400"/>
          </a:xfrm>
          <a:prstGeom prst="rect">
            <a:avLst/>
          </a:prstGeom>
        </p:spPr>
      </p:pic>
      <p:pic>
        <p:nvPicPr>
          <p:cNvPr id="27" name="Image 25" descr="preencoded.pn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210300" y="5524500"/>
            <a:ext cx="5524500" cy="1295400"/>
          </a:xfrm>
          <a:prstGeom prst="rect">
            <a:avLst/>
          </a:prstGeom>
        </p:spPr>
      </p:pic>
      <p:pic>
        <p:nvPicPr>
          <p:cNvPr id="28" name="Image 26" descr="preencoded.pn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042100" y="6019800"/>
            <a:ext cx="247650" cy="342900"/>
          </a:xfrm>
          <a:prstGeom prst="rect">
            <a:avLst/>
          </a:prstGeom>
        </p:spPr>
      </p:pic>
      <p:pic>
        <p:nvPicPr>
          <p:cNvPr id="29" name="Image 27" descr="preencoded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853636" y="6019800"/>
            <a:ext cx="285750" cy="342900"/>
          </a:xfrm>
          <a:prstGeom prst="rect">
            <a:avLst/>
          </a:prstGeom>
        </p:spPr>
      </p:pic>
      <p:pic>
        <p:nvPicPr>
          <p:cNvPr id="30" name="Image 28" descr="preencoded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0693301" y="6019800"/>
            <a:ext cx="219075" cy="342900"/>
          </a:xfrm>
          <a:prstGeom prst="rect">
            <a:avLst/>
          </a:prstGeom>
        </p:spPr>
      </p:pic>
      <p:sp>
        <p:nvSpPr>
          <p:cNvPr id="31" name="Text 0"/>
          <p:cNvSpPr/>
          <p:nvPr/>
        </p:nvSpPr>
        <p:spPr>
          <a:xfrm>
            <a:off x="952500" y="457200"/>
            <a:ext cx="1240536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3000"/>
              </a:lnSpc>
              <a:buNone/>
            </a:pPr>
            <a:r>
              <a:rPr lang="en-US" sz="2800" b="1" dirty="0">
                <a:solidFill>
                  <a:srgbClr val="1F2937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Case Study: Immunization Program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 1"/>
          <p:cNvSpPr/>
          <p:nvPr/>
        </p:nvSpPr>
        <p:spPr>
          <a:xfrm>
            <a:off x="609600" y="1333500"/>
            <a:ext cx="109728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This case study demonstrates how Monitoring &amp; Evaluation works in a real immunization program, showing both monitoring (day-to-day operations) and evaluation (periodic assessment) components.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2"/>
          <p:cNvSpPr/>
          <p:nvPr/>
        </p:nvSpPr>
        <p:spPr>
          <a:xfrm>
            <a:off x="1028700" y="2324100"/>
            <a:ext cx="1550506" cy="29174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>
                <a:solidFill>
                  <a:srgbClr val="0D9488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Monitoring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3"/>
          <p:cNvSpPr/>
          <p:nvPr/>
        </p:nvSpPr>
        <p:spPr>
          <a:xfrm>
            <a:off x="1104900" y="3009900"/>
            <a:ext cx="5196840" cy="24865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Daily Vaccine Usage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4"/>
          <p:cNvSpPr/>
          <p:nvPr/>
        </p:nvSpPr>
        <p:spPr>
          <a:xfrm>
            <a:off x="1104900" y="3314700"/>
            <a:ext cx="47244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Tracking the number of vaccines used daily to ensure adequate supply and identify trends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 5"/>
          <p:cNvSpPr/>
          <p:nvPr/>
        </p:nvSpPr>
        <p:spPr>
          <a:xfrm>
            <a:off x="1104900" y="4305300"/>
            <a:ext cx="5196840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Cold Chain Maintenance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6"/>
          <p:cNvSpPr/>
          <p:nvPr/>
        </p:nvSpPr>
        <p:spPr>
          <a:xfrm>
            <a:off x="1104900" y="4610100"/>
            <a:ext cx="47244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Monitoring the temperature of vaccine storage to ensure vaccine efficacy and safety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7"/>
          <p:cNvSpPr/>
          <p:nvPr/>
        </p:nvSpPr>
        <p:spPr>
          <a:xfrm>
            <a:off x="1104900" y="5600700"/>
            <a:ext cx="5196840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LHW Reports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8"/>
          <p:cNvSpPr/>
          <p:nvPr/>
        </p:nvSpPr>
        <p:spPr>
          <a:xfrm>
            <a:off x="1104900" y="5905500"/>
            <a:ext cx="47244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Collecting data from Lay Health Workers about vaccination coverage and community feedback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9"/>
          <p:cNvSpPr/>
          <p:nvPr/>
        </p:nvSpPr>
        <p:spPr>
          <a:xfrm>
            <a:off x="6781800" y="2324100"/>
            <a:ext cx="1498446" cy="29174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>
                <a:solidFill>
                  <a:srgbClr val="9333E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Evaluation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 10"/>
          <p:cNvSpPr/>
          <p:nvPr/>
        </p:nvSpPr>
        <p:spPr>
          <a:xfrm>
            <a:off x="6934200" y="3086100"/>
            <a:ext cx="5029200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Annual Coverage Surveys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11"/>
          <p:cNvSpPr/>
          <p:nvPr/>
        </p:nvSpPr>
        <p:spPr>
          <a:xfrm>
            <a:off x="6934200" y="3429000"/>
            <a:ext cx="4572000" cy="517962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Systematic assessment of immunization coverage, effectiveness, and community acceptance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 12"/>
          <p:cNvSpPr/>
          <p:nvPr/>
        </p:nvSpPr>
        <p:spPr>
          <a:xfrm>
            <a:off x="7162800" y="4114800"/>
            <a:ext cx="2948270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Evaluates project effectiveness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 13"/>
          <p:cNvSpPr/>
          <p:nvPr/>
        </p:nvSpPr>
        <p:spPr>
          <a:xfrm>
            <a:off x="7162800" y="4495800"/>
            <a:ext cx="3123277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Assesses community acceptance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 14"/>
          <p:cNvSpPr/>
          <p:nvPr/>
        </p:nvSpPr>
        <p:spPr>
          <a:xfrm>
            <a:off x="7162800" y="4876800"/>
            <a:ext cx="3093809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Identifies areas for improvement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 15"/>
          <p:cNvSpPr/>
          <p:nvPr/>
        </p:nvSpPr>
        <p:spPr>
          <a:xfrm>
            <a:off x="6362700" y="5676900"/>
            <a:ext cx="5741670" cy="256096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Sample Data Collection</a:t>
            </a:r>
            <a:r>
              <a:rPr lang="en-US" sz="1260" b="1" dirty="0">
                <a:solidFill>
                  <a:srgbClr val="374151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:</a:t>
            </a:r>
            <a:endParaRPr lang="en-US" sz="1260" dirty="0"/>
          </a:p>
        </p:txBody>
      </p:sp>
      <p:sp>
        <p:nvSpPr>
          <p:cNvPr id="47" name="Text 16"/>
          <p:cNvSpPr/>
          <p:nvPr/>
        </p:nvSpPr>
        <p:spPr>
          <a:xfrm>
            <a:off x="6329519" y="6400800"/>
            <a:ext cx="1672962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Child Registration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 17"/>
          <p:cNvSpPr/>
          <p:nvPr/>
        </p:nvSpPr>
        <p:spPr>
          <a:xfrm>
            <a:off x="7913883" y="6400800"/>
            <a:ext cx="2165405" cy="24282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4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Vaccine Administration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 18"/>
          <p:cNvSpPr/>
          <p:nvPr/>
        </p:nvSpPr>
        <p:spPr>
          <a:xfrm>
            <a:off x="9993117" y="6400800"/>
            <a:ext cx="1619592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Coverage Survey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85344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048000" cy="30480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3600" y="6096000"/>
            <a:ext cx="2438400" cy="24384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76250"/>
            <a:ext cx="304800" cy="3429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914400"/>
            <a:ext cx="1219200" cy="381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1181100"/>
            <a:ext cx="5524500" cy="32004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800" y="1447800"/>
            <a:ext cx="228600" cy="2286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000" y="1895475"/>
            <a:ext cx="190500" cy="1524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2000" y="2466975"/>
            <a:ext cx="171450" cy="1524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2000" y="3038475"/>
            <a:ext cx="152400" cy="1524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0300" y="1181100"/>
            <a:ext cx="5524500" cy="320040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38900" y="1447800"/>
            <a:ext cx="171450" cy="2286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15100" y="1895475"/>
            <a:ext cx="133350" cy="1524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515100" y="2466975"/>
            <a:ext cx="114300" cy="15240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515100" y="3609975"/>
            <a:ext cx="190500" cy="152400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7200" y="4610100"/>
            <a:ext cx="5524500" cy="262890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85800" y="4876800"/>
            <a:ext cx="228600" cy="228600"/>
          </a:xfrm>
          <a:prstGeom prst="rect">
            <a:avLst/>
          </a:prstGeom>
        </p:spPr>
      </p:pic>
      <p:pic>
        <p:nvPicPr>
          <p:cNvPr id="19" name="Image 17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85800" y="5295900"/>
            <a:ext cx="2457450" cy="533400"/>
          </a:xfrm>
          <a:prstGeom prst="rect">
            <a:avLst/>
          </a:prstGeom>
        </p:spPr>
      </p:pic>
      <p:pic>
        <p:nvPicPr>
          <p:cNvPr id="20" name="Image 18" descr="preencoded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00100" y="5410200"/>
            <a:ext cx="228600" cy="304800"/>
          </a:xfrm>
          <a:prstGeom prst="rect">
            <a:avLst/>
          </a:prstGeom>
        </p:spPr>
      </p:pic>
      <p:pic>
        <p:nvPicPr>
          <p:cNvPr id="21" name="Image 19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295650" y="5295900"/>
            <a:ext cx="2457450" cy="533400"/>
          </a:xfrm>
          <a:prstGeom prst="rect">
            <a:avLst/>
          </a:prstGeom>
        </p:spPr>
      </p:pic>
      <p:pic>
        <p:nvPicPr>
          <p:cNvPr id="22" name="Image 20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409950" y="5410200"/>
            <a:ext cx="228600" cy="304800"/>
          </a:xfrm>
          <a:prstGeom prst="rect">
            <a:avLst/>
          </a:prstGeom>
        </p:spPr>
      </p:pic>
      <p:pic>
        <p:nvPicPr>
          <p:cNvPr id="23" name="Image 21" descr="preencoded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85800" y="5981700"/>
            <a:ext cx="2457450" cy="533400"/>
          </a:xfrm>
          <a:prstGeom prst="rect">
            <a:avLst/>
          </a:prstGeom>
        </p:spPr>
      </p:pic>
      <p:pic>
        <p:nvPicPr>
          <p:cNvPr id="24" name="Image 22" descr="preencoded.pn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00100" y="6096000"/>
            <a:ext cx="228600" cy="304800"/>
          </a:xfrm>
          <a:prstGeom prst="rect">
            <a:avLst/>
          </a:prstGeom>
        </p:spPr>
      </p:pic>
      <p:pic>
        <p:nvPicPr>
          <p:cNvPr id="25" name="Image 23" descr="preencoded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295650" y="5981700"/>
            <a:ext cx="2457450" cy="533400"/>
          </a:xfrm>
          <a:prstGeom prst="rect">
            <a:avLst/>
          </a:prstGeom>
        </p:spPr>
      </p:pic>
      <p:pic>
        <p:nvPicPr>
          <p:cNvPr id="26" name="Image 24" descr="preencoded.pn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409950" y="6096000"/>
            <a:ext cx="228600" cy="304800"/>
          </a:xfrm>
          <a:prstGeom prst="rect">
            <a:avLst/>
          </a:prstGeom>
        </p:spPr>
      </p:pic>
      <p:pic>
        <p:nvPicPr>
          <p:cNvPr id="27" name="Image 25" descr="preencoded.pn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210300" y="4610100"/>
            <a:ext cx="5524500" cy="2628900"/>
          </a:xfrm>
          <a:prstGeom prst="rect">
            <a:avLst/>
          </a:prstGeom>
        </p:spPr>
      </p:pic>
      <p:pic>
        <p:nvPicPr>
          <p:cNvPr id="28" name="Image 26" descr="preencoded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438900" y="4876800"/>
            <a:ext cx="228600" cy="228600"/>
          </a:xfrm>
          <a:prstGeom prst="rect">
            <a:avLst/>
          </a:prstGeom>
        </p:spPr>
      </p:pic>
      <p:pic>
        <p:nvPicPr>
          <p:cNvPr id="29" name="Image 27" descr="preencoded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515100" y="5324475"/>
            <a:ext cx="152400" cy="152400"/>
          </a:xfrm>
          <a:prstGeom prst="rect">
            <a:avLst/>
          </a:prstGeom>
        </p:spPr>
      </p:pic>
      <p:pic>
        <p:nvPicPr>
          <p:cNvPr id="30" name="Image 28" descr="preencoded.png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6515100" y="5895975"/>
            <a:ext cx="152400" cy="152400"/>
          </a:xfrm>
          <a:prstGeom prst="rect">
            <a:avLst/>
          </a:prstGeom>
        </p:spPr>
      </p:pic>
      <p:pic>
        <p:nvPicPr>
          <p:cNvPr id="31" name="Image 29" descr="preencoded.png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6515100" y="6467475"/>
            <a:ext cx="114300" cy="152400"/>
          </a:xfrm>
          <a:prstGeom prst="rect">
            <a:avLst/>
          </a:prstGeom>
        </p:spPr>
      </p:pic>
      <p:pic>
        <p:nvPicPr>
          <p:cNvPr id="32" name="Image 30" descr="preencoded.png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457200" y="7467600"/>
            <a:ext cx="11277600" cy="609600"/>
          </a:xfrm>
          <a:prstGeom prst="rect">
            <a:avLst/>
          </a:prstGeom>
        </p:spPr>
      </p:pic>
      <p:pic>
        <p:nvPicPr>
          <p:cNvPr id="33" name="Image 31" descr="preencoded.png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609600" y="7620000"/>
            <a:ext cx="171450" cy="304800"/>
          </a:xfrm>
          <a:prstGeom prst="rect">
            <a:avLst/>
          </a:prstGeom>
        </p:spPr>
      </p:pic>
      <p:sp>
        <p:nvSpPr>
          <p:cNvPr id="34" name="Text 0"/>
          <p:cNvSpPr/>
          <p:nvPr/>
        </p:nvSpPr>
        <p:spPr>
          <a:xfrm>
            <a:off x="914400" y="457200"/>
            <a:ext cx="1240536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3000"/>
              </a:lnSpc>
              <a:buNone/>
            </a:pPr>
            <a:r>
              <a:rPr lang="en-US" sz="2426" b="1" dirty="0">
                <a:solidFill>
                  <a:srgbClr val="1F2937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Data Collection Fundamentals</a:t>
            </a:r>
            <a:endParaRPr lang="en-US" sz="2426" dirty="0"/>
          </a:p>
        </p:txBody>
      </p:sp>
      <p:sp>
        <p:nvSpPr>
          <p:cNvPr id="35" name="Text 1"/>
          <p:cNvSpPr/>
          <p:nvPr/>
        </p:nvSpPr>
        <p:spPr>
          <a:xfrm>
            <a:off x="1028700" y="1409700"/>
            <a:ext cx="5574030" cy="30777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sz="2000" b="1" dirty="0">
                <a:solidFill>
                  <a:srgbClr val="0D9488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Types of Health Data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 2"/>
          <p:cNvSpPr/>
          <p:nvPr/>
        </p:nvSpPr>
        <p:spPr>
          <a:xfrm>
            <a:off x="762000" y="2095500"/>
            <a:ext cx="5490210" cy="256096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Service provision data (immunization, ANC</a:t>
            </a:r>
            <a:r>
              <a:rPr lang="en-US" sz="1380" dirty="0">
                <a:solidFill>
                  <a:srgbClr val="374151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)</a:t>
            </a:r>
            <a:endParaRPr lang="en-US" sz="1380" dirty="0"/>
          </a:p>
        </p:txBody>
      </p:sp>
      <p:sp>
        <p:nvSpPr>
          <p:cNvPr id="37" name="Text 3"/>
          <p:cNvSpPr/>
          <p:nvPr/>
        </p:nvSpPr>
        <p:spPr>
          <a:xfrm>
            <a:off x="762000" y="2667000"/>
            <a:ext cx="5490210" cy="256096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Resource data (staff, medicines</a:t>
            </a:r>
            <a:r>
              <a:rPr lang="en-US" sz="1380" dirty="0">
                <a:solidFill>
                  <a:srgbClr val="374151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)</a:t>
            </a:r>
            <a:endParaRPr lang="en-US" sz="1380" dirty="0"/>
          </a:p>
        </p:txBody>
      </p:sp>
      <p:sp>
        <p:nvSpPr>
          <p:cNvPr id="38" name="Text 4"/>
          <p:cNvSpPr/>
          <p:nvPr/>
        </p:nvSpPr>
        <p:spPr>
          <a:xfrm>
            <a:off x="762000" y="3238500"/>
            <a:ext cx="5490210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Outcome data (coverage rates, mortality rates)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5"/>
          <p:cNvSpPr/>
          <p:nvPr/>
        </p:nvSpPr>
        <p:spPr>
          <a:xfrm>
            <a:off x="6724650" y="1409700"/>
            <a:ext cx="5574030" cy="29174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>
                <a:solidFill>
                  <a:srgbClr val="9333E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Data Sources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6"/>
          <p:cNvSpPr/>
          <p:nvPr/>
        </p:nvSpPr>
        <p:spPr>
          <a:xfrm>
            <a:off x="6515100" y="2095500"/>
            <a:ext cx="5490210" cy="26930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Registers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 7"/>
          <p:cNvSpPr/>
          <p:nvPr/>
        </p:nvSpPr>
        <p:spPr>
          <a:xfrm>
            <a:off x="6515100" y="2667000"/>
            <a:ext cx="549021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Statistical forms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8"/>
          <p:cNvSpPr/>
          <p:nvPr/>
        </p:nvSpPr>
        <p:spPr>
          <a:xfrm>
            <a:off x="6515100" y="3238500"/>
            <a:ext cx="5490210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Patient records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 9"/>
          <p:cNvSpPr/>
          <p:nvPr/>
        </p:nvSpPr>
        <p:spPr>
          <a:xfrm>
            <a:off x="6515100" y="3810000"/>
            <a:ext cx="5490210" cy="26930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Pakistan's DHIS2 system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 10"/>
          <p:cNvSpPr/>
          <p:nvPr/>
        </p:nvSpPr>
        <p:spPr>
          <a:xfrm>
            <a:off x="1028700" y="4838700"/>
            <a:ext cx="5574030" cy="30777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sz="2000" b="1" dirty="0">
                <a:solidFill>
                  <a:srgbClr val="CA8A04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Good Data Quality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 11"/>
          <p:cNvSpPr/>
          <p:nvPr/>
        </p:nvSpPr>
        <p:spPr>
          <a:xfrm>
            <a:off x="1104900" y="5429250"/>
            <a:ext cx="1046931" cy="26930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A16207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Accurate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 12"/>
          <p:cNvSpPr/>
          <p:nvPr/>
        </p:nvSpPr>
        <p:spPr>
          <a:xfrm>
            <a:off x="3714750" y="5429250"/>
            <a:ext cx="1122402" cy="25616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A16207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Complete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 13"/>
          <p:cNvSpPr/>
          <p:nvPr/>
        </p:nvSpPr>
        <p:spPr>
          <a:xfrm>
            <a:off x="1104900" y="6115050"/>
            <a:ext cx="783684" cy="26930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A16207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Timely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 14"/>
          <p:cNvSpPr/>
          <p:nvPr/>
        </p:nvSpPr>
        <p:spPr>
          <a:xfrm>
            <a:off x="3714750" y="6115050"/>
            <a:ext cx="952634" cy="26930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A16207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Reliable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 15"/>
          <p:cNvSpPr/>
          <p:nvPr/>
        </p:nvSpPr>
        <p:spPr>
          <a:xfrm>
            <a:off x="6781800" y="4838700"/>
            <a:ext cx="5574030" cy="30777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sz="2000" b="1" dirty="0">
                <a:solidFill>
                  <a:srgbClr val="EF4444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Common Data Collection Errors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 16"/>
          <p:cNvSpPr/>
          <p:nvPr/>
        </p:nvSpPr>
        <p:spPr>
          <a:xfrm>
            <a:off x="6515100" y="5524500"/>
            <a:ext cx="549021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Double counting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 17"/>
          <p:cNvSpPr/>
          <p:nvPr/>
        </p:nvSpPr>
        <p:spPr>
          <a:xfrm>
            <a:off x="6515100" y="6096000"/>
            <a:ext cx="549021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Missing entries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 18"/>
          <p:cNvSpPr/>
          <p:nvPr/>
        </p:nvSpPr>
        <p:spPr>
          <a:xfrm>
            <a:off x="6515100" y="6667500"/>
            <a:ext cx="549021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Delays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 19"/>
          <p:cNvSpPr/>
          <p:nvPr/>
        </p:nvSpPr>
        <p:spPr>
          <a:xfrm>
            <a:off x="895350" y="7620000"/>
            <a:ext cx="1207008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380" b="1" dirty="0">
                <a:solidFill>
                  <a:srgbClr val="374151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Remember:</a:t>
            </a:r>
            <a:r>
              <a:rPr lang="en-US" sz="1380" dirty="0">
                <a:solidFill>
                  <a:srgbClr val="374151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Quality data is the foundation for effective monitoring and evaluation in PHC</a:t>
            </a:r>
            <a:endParaRPr lang="en-US" sz="138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2009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657600" cy="36576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3600" y="4762500"/>
            <a:ext cx="2438400" cy="24384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76250"/>
            <a:ext cx="342900" cy="3429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914400"/>
            <a:ext cx="1219200" cy="381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1181100"/>
            <a:ext cx="1828800" cy="18288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6800" y="1333500"/>
            <a:ext cx="609600" cy="6096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09675" y="1466850"/>
            <a:ext cx="323850" cy="3429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13000" y="1933575"/>
            <a:ext cx="266700" cy="3048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06701" y="1314450"/>
            <a:ext cx="1828800" cy="15621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16301" y="1466850"/>
            <a:ext cx="609600" cy="60960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11563" y="1600200"/>
            <a:ext cx="219075" cy="3429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62501" y="1933575"/>
            <a:ext cx="266700" cy="3048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56202" y="1314450"/>
            <a:ext cx="1828800" cy="156210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365802" y="1466850"/>
            <a:ext cx="609600" cy="609600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489627" y="1600200"/>
            <a:ext cx="361950" cy="34290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12002" y="1933575"/>
            <a:ext cx="266700" cy="304800"/>
          </a:xfrm>
          <a:prstGeom prst="rect">
            <a:avLst/>
          </a:prstGeom>
        </p:spPr>
      </p:pic>
      <p:pic>
        <p:nvPicPr>
          <p:cNvPr id="19" name="Image 17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905702" y="1314450"/>
            <a:ext cx="1828800" cy="1562100"/>
          </a:xfrm>
          <a:prstGeom prst="rect">
            <a:avLst/>
          </a:prstGeom>
        </p:spPr>
      </p:pic>
      <p:pic>
        <p:nvPicPr>
          <p:cNvPr id="20" name="Image 18" descr="preencoded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515302" y="1466850"/>
            <a:ext cx="609600" cy="609600"/>
          </a:xfrm>
          <a:prstGeom prst="rect">
            <a:avLst/>
          </a:prstGeom>
        </p:spPr>
      </p:pic>
      <p:pic>
        <p:nvPicPr>
          <p:cNvPr id="21" name="Image 19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677227" y="1600200"/>
            <a:ext cx="285750" cy="342900"/>
          </a:xfrm>
          <a:prstGeom prst="rect">
            <a:avLst/>
          </a:prstGeom>
        </p:spPr>
      </p:pic>
      <p:pic>
        <p:nvPicPr>
          <p:cNvPr id="22" name="Image 20" descr="preencoded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57200" y="3352800"/>
            <a:ext cx="228600" cy="228600"/>
          </a:xfrm>
          <a:prstGeom prst="rect">
            <a:avLst/>
          </a:prstGeom>
        </p:spPr>
      </p:pic>
      <p:pic>
        <p:nvPicPr>
          <p:cNvPr id="23" name="Image 21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57200" y="3771900"/>
            <a:ext cx="3657600" cy="1295400"/>
          </a:xfrm>
          <a:prstGeom prst="rect">
            <a:avLst/>
          </a:prstGeom>
        </p:spPr>
      </p:pic>
      <p:pic>
        <p:nvPicPr>
          <p:cNvPr id="24" name="Image 22" descr="preencoded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09600" y="3924300"/>
            <a:ext cx="381000" cy="381000"/>
          </a:xfrm>
          <a:prstGeom prst="rect">
            <a:avLst/>
          </a:prstGeom>
        </p:spPr>
      </p:pic>
      <p:pic>
        <p:nvPicPr>
          <p:cNvPr id="25" name="Image 23" descr="preencoded.pn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14375" y="3981450"/>
            <a:ext cx="171450" cy="266700"/>
          </a:xfrm>
          <a:prstGeom prst="rect">
            <a:avLst/>
          </a:prstGeom>
        </p:spPr>
      </p:pic>
      <p:pic>
        <p:nvPicPr>
          <p:cNvPr id="26" name="Image 24" descr="preencoded.pn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267200" y="3771900"/>
            <a:ext cx="3657600" cy="1295400"/>
          </a:xfrm>
          <a:prstGeom prst="rect">
            <a:avLst/>
          </a:prstGeom>
        </p:spPr>
      </p:pic>
      <p:pic>
        <p:nvPicPr>
          <p:cNvPr id="27" name="Image 25" descr="preencoded.pn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419600" y="3924300"/>
            <a:ext cx="381000" cy="381000"/>
          </a:xfrm>
          <a:prstGeom prst="rect">
            <a:avLst/>
          </a:prstGeom>
        </p:spPr>
      </p:pic>
      <p:pic>
        <p:nvPicPr>
          <p:cNvPr id="28" name="Image 26" descr="preencoded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514850" y="3981450"/>
            <a:ext cx="190500" cy="266700"/>
          </a:xfrm>
          <a:prstGeom prst="rect">
            <a:avLst/>
          </a:prstGeom>
        </p:spPr>
      </p:pic>
      <p:pic>
        <p:nvPicPr>
          <p:cNvPr id="29" name="Image 27" descr="preencoded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077200" y="3771900"/>
            <a:ext cx="3657600" cy="1295400"/>
          </a:xfrm>
          <a:prstGeom prst="rect">
            <a:avLst/>
          </a:prstGeom>
        </p:spPr>
      </p:pic>
      <p:pic>
        <p:nvPicPr>
          <p:cNvPr id="30" name="Image 28" descr="preencoded.png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8229600" y="3924300"/>
            <a:ext cx="381000" cy="381000"/>
          </a:xfrm>
          <a:prstGeom prst="rect">
            <a:avLst/>
          </a:prstGeom>
        </p:spPr>
      </p:pic>
      <p:pic>
        <p:nvPicPr>
          <p:cNvPr id="31" name="Image 29" descr="preencoded.png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8310562" y="3981450"/>
            <a:ext cx="219075" cy="266700"/>
          </a:xfrm>
          <a:prstGeom prst="rect">
            <a:avLst/>
          </a:prstGeom>
        </p:spPr>
      </p:pic>
      <p:pic>
        <p:nvPicPr>
          <p:cNvPr id="32" name="Image 30" descr="preencoded.png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457200" y="5295900"/>
            <a:ext cx="11277600" cy="1447800"/>
          </a:xfrm>
          <a:prstGeom prst="rect">
            <a:avLst/>
          </a:prstGeom>
        </p:spPr>
      </p:pic>
      <p:pic>
        <p:nvPicPr>
          <p:cNvPr id="33" name="Image 31" descr="preencoded.png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647700" y="5905500"/>
            <a:ext cx="152400" cy="152400"/>
          </a:xfrm>
          <a:prstGeom prst="rect">
            <a:avLst/>
          </a:prstGeom>
        </p:spPr>
      </p:pic>
      <p:pic>
        <p:nvPicPr>
          <p:cNvPr id="34" name="Image 32" descr="preencoded.png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6172200" y="5905500"/>
            <a:ext cx="152400" cy="152400"/>
          </a:xfrm>
          <a:prstGeom prst="rect">
            <a:avLst/>
          </a:prstGeom>
        </p:spPr>
      </p:pic>
      <p:pic>
        <p:nvPicPr>
          <p:cNvPr id="35" name="Image 33" descr="preencoded.png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647700" y="6324600"/>
            <a:ext cx="190500" cy="152400"/>
          </a:xfrm>
          <a:prstGeom prst="rect">
            <a:avLst/>
          </a:prstGeom>
        </p:spPr>
      </p:pic>
      <p:pic>
        <p:nvPicPr>
          <p:cNvPr id="36" name="Image 34" descr="preencoded.png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6172200" y="6324600"/>
            <a:ext cx="114300" cy="152400"/>
          </a:xfrm>
          <a:prstGeom prst="rect">
            <a:avLst/>
          </a:prstGeom>
        </p:spPr>
      </p:pic>
      <p:sp>
        <p:nvSpPr>
          <p:cNvPr id="37" name="Text 0"/>
          <p:cNvSpPr/>
          <p:nvPr/>
        </p:nvSpPr>
        <p:spPr>
          <a:xfrm>
            <a:off x="952500" y="457200"/>
            <a:ext cx="12405360" cy="384721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3000"/>
              </a:lnSpc>
              <a:buNone/>
            </a:pPr>
            <a:r>
              <a:rPr lang="en-US" sz="2800" b="1" dirty="0">
                <a:solidFill>
                  <a:srgbClr val="1F2937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Data Reporting Flow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1"/>
          <p:cNvSpPr/>
          <p:nvPr/>
        </p:nvSpPr>
        <p:spPr>
          <a:xfrm>
            <a:off x="533400" y="2019300"/>
            <a:ext cx="1676400" cy="30777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2000" b="1" dirty="0">
                <a:solidFill>
                  <a:srgbClr val="0D9488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PHC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2"/>
          <p:cNvSpPr/>
          <p:nvPr/>
        </p:nvSpPr>
        <p:spPr>
          <a:xfrm>
            <a:off x="609600" y="2324100"/>
            <a:ext cx="15240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Primary Health Care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3"/>
          <p:cNvSpPr/>
          <p:nvPr/>
        </p:nvSpPr>
        <p:spPr>
          <a:xfrm>
            <a:off x="3682901" y="2152650"/>
            <a:ext cx="1676400" cy="30777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2000" b="1" dirty="0">
                <a:solidFill>
                  <a:srgbClr val="2563EB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District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 4"/>
          <p:cNvSpPr/>
          <p:nvPr/>
        </p:nvSpPr>
        <p:spPr>
          <a:xfrm>
            <a:off x="3682901" y="2457450"/>
            <a:ext cx="1676400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Health Facilities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5"/>
          <p:cNvSpPr/>
          <p:nvPr/>
        </p:nvSpPr>
        <p:spPr>
          <a:xfrm>
            <a:off x="6832402" y="2152650"/>
            <a:ext cx="16764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2000" b="1" dirty="0">
                <a:solidFill>
                  <a:srgbClr val="9333E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Provincial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 6"/>
          <p:cNvSpPr/>
          <p:nvPr/>
        </p:nvSpPr>
        <p:spPr>
          <a:xfrm>
            <a:off x="6832402" y="2457450"/>
            <a:ext cx="1676400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0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Regional Offices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 7"/>
          <p:cNvSpPr/>
          <p:nvPr/>
        </p:nvSpPr>
        <p:spPr>
          <a:xfrm>
            <a:off x="9981902" y="2152650"/>
            <a:ext cx="16764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2000" b="1" dirty="0">
                <a:solidFill>
                  <a:srgbClr val="FF6B6B">
                    <a:alpha val="80000"/>
                  </a:srgbClr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National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 8"/>
          <p:cNvSpPr/>
          <p:nvPr/>
        </p:nvSpPr>
        <p:spPr>
          <a:xfrm>
            <a:off x="9981902" y="2457450"/>
            <a:ext cx="1676400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Ministry of Health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 9"/>
          <p:cNvSpPr/>
          <p:nvPr/>
        </p:nvSpPr>
        <p:spPr>
          <a:xfrm>
            <a:off x="800100" y="3314700"/>
            <a:ext cx="12405360" cy="29174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Pakistan's Standard Tools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 10"/>
          <p:cNvSpPr/>
          <p:nvPr/>
        </p:nvSpPr>
        <p:spPr>
          <a:xfrm>
            <a:off x="1104900" y="3981450"/>
            <a:ext cx="724093" cy="26930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0D9488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DHIS2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 11"/>
          <p:cNvSpPr/>
          <p:nvPr/>
        </p:nvSpPr>
        <p:spPr>
          <a:xfrm>
            <a:off x="609600" y="4381500"/>
            <a:ext cx="368808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District Health Information Software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 12"/>
          <p:cNvSpPr/>
          <p:nvPr/>
        </p:nvSpPr>
        <p:spPr>
          <a:xfrm>
            <a:off x="4914900" y="3981450"/>
            <a:ext cx="1373371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CA8A04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EPI Reports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 13"/>
          <p:cNvSpPr/>
          <p:nvPr/>
        </p:nvSpPr>
        <p:spPr>
          <a:xfrm>
            <a:off x="4419600" y="4381500"/>
            <a:ext cx="3688080" cy="53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Expanded Program on Immunization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 14"/>
          <p:cNvSpPr/>
          <p:nvPr/>
        </p:nvSpPr>
        <p:spPr>
          <a:xfrm>
            <a:off x="8724900" y="3981450"/>
            <a:ext cx="571024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9333EA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LMIS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 15"/>
          <p:cNvSpPr/>
          <p:nvPr/>
        </p:nvSpPr>
        <p:spPr>
          <a:xfrm>
            <a:off x="8229600" y="4381500"/>
            <a:ext cx="33528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Logistics Management Information System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 16"/>
          <p:cNvSpPr/>
          <p:nvPr/>
        </p:nvSpPr>
        <p:spPr>
          <a:xfrm>
            <a:off x="647700" y="5486400"/>
            <a:ext cx="11986260" cy="26968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2000" b="1" dirty="0">
                <a:solidFill>
                  <a:srgbClr val="374151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Key Elements for Effective Reporting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17"/>
          <p:cNvSpPr/>
          <p:nvPr/>
        </p:nvSpPr>
        <p:spPr>
          <a:xfrm>
            <a:off x="914400" y="5867400"/>
            <a:ext cx="4917058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Regular reporting</a:t>
            </a: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ensures timely data availability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 18"/>
          <p:cNvSpPr/>
          <p:nvPr/>
        </p:nvSpPr>
        <p:spPr>
          <a:xfrm>
            <a:off x="6438900" y="5867400"/>
            <a:ext cx="3777794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600" b="1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Accuracy</a:t>
            </a:r>
            <a:r>
              <a:rPr lang="en-US" sz="1600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is critical for decision making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 19"/>
          <p:cNvSpPr/>
          <p:nvPr/>
        </p:nvSpPr>
        <p:spPr>
          <a:xfrm>
            <a:off x="952500" y="6286500"/>
            <a:ext cx="5496104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Auxiliary health personnel</a:t>
            </a: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play key role in data quality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 20"/>
          <p:cNvSpPr/>
          <p:nvPr/>
        </p:nvSpPr>
        <p:spPr>
          <a:xfrm>
            <a:off x="6400800" y="6286500"/>
            <a:ext cx="527624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b="1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Correct register filling</a:t>
            </a:r>
            <a:r>
              <a:rPr lang="en-US" dirty="0">
                <a:solidFill>
                  <a:srgbClr val="4B5563"/>
                </a:solidFill>
                <a:latin typeface="Arial" panose="020B0604020202020204" pitchFamily="34" charset="0"/>
                <a:ea typeface="ui-sans-serif" pitchFamily="34" charset="-122"/>
                <a:cs typeface="Arial" panose="020B0604020202020204" pitchFamily="34" charset="0"/>
              </a:rPr>
              <a:t>is the foundation of good data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954</Words>
  <Application>Microsoft Office PowerPoint</Application>
  <PresentationFormat>Widescreen</PresentationFormat>
  <Paragraphs>230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Arial</vt:lpstr>
      <vt:lpstr>Calibri</vt:lpstr>
      <vt:lpstr>ui-sans-serif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DELL</cp:lastModifiedBy>
  <cp:revision>4</cp:revision>
  <dcterms:created xsi:type="dcterms:W3CDTF">2025-09-15T14:59:59Z</dcterms:created>
  <dcterms:modified xsi:type="dcterms:W3CDTF">2025-11-05T18:30:56Z</dcterms:modified>
</cp:coreProperties>
</file>